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9" r:id="rId3"/>
    <p:sldId id="277" r:id="rId4"/>
    <p:sldId id="257" r:id="rId5"/>
    <p:sldId id="258" r:id="rId6"/>
    <p:sldId id="260" r:id="rId7"/>
    <p:sldId id="262" r:id="rId8"/>
    <p:sldId id="261" r:id="rId9"/>
    <p:sldId id="286" r:id="rId10"/>
    <p:sldId id="272" r:id="rId11"/>
    <p:sldId id="264" r:id="rId12"/>
    <p:sldId id="279" r:id="rId13"/>
    <p:sldId id="273" r:id="rId14"/>
    <p:sldId id="271" r:id="rId15"/>
    <p:sldId id="275" r:id="rId16"/>
    <p:sldId id="280" r:id="rId17"/>
    <p:sldId id="281" r:id="rId18"/>
    <p:sldId id="282" r:id="rId19"/>
    <p:sldId id="283" r:id="rId20"/>
    <p:sldId id="288" r:id="rId21"/>
    <p:sldId id="285" r:id="rId22"/>
    <p:sldId id="290" r:id="rId23"/>
    <p:sldId id="268" r:id="rId24"/>
    <p:sldId id="291" r:id="rId25"/>
  </p:sldIdLst>
  <p:sldSz cx="12192000" cy="6858000"/>
  <p:notesSz cx="6858000" cy="9144000"/>
  <p:custShowLst>
    <p:custShow name="Pokaz niestandardowy 1" id="0">
      <p:sldLst>
        <p:sld r:id="rId6"/>
      </p:sldLst>
    </p:custShow>
  </p:custShow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4D08AA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inga\Desktop\DFT_NO2_acid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89442369815305E-2"/>
          <c:y val="0.17959236184537861"/>
          <c:w val="0.86758495657588641"/>
          <c:h val="0.77621955521412278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6"/>
                </a:gs>
                <a:gs pos="75000">
                  <a:schemeClr val="accent6">
                    <a:lumMod val="60000"/>
                    <a:lumOff val="40000"/>
                  </a:schemeClr>
                </a:gs>
                <a:gs pos="51000">
                  <a:schemeClr val="accent6">
                    <a:alpha val="75000"/>
                  </a:schemeClr>
                </a:gs>
                <a:gs pos="100000">
                  <a:schemeClr val="accent6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Arkusz1!$A$1:$A$5</c:f>
              <c:numCache>
                <c:formatCode>General</c:formatCode>
                <c:ptCount val="5"/>
                <c:pt idx="0">
                  <c:v>0</c:v>
                </c:pt>
                <c:pt idx="1">
                  <c:v>2.35</c:v>
                </c:pt>
                <c:pt idx="2">
                  <c:v>3.93</c:v>
                </c:pt>
                <c:pt idx="3">
                  <c:v>4.67</c:v>
                </c:pt>
                <c:pt idx="4">
                  <c:v>7.15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97-42FD-A51F-21641DCF90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645595576"/>
        <c:axId val="645594296"/>
      </c:barChart>
      <c:catAx>
        <c:axId val="645595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45594296"/>
        <c:crosses val="autoZero"/>
        <c:auto val="0"/>
        <c:lblAlgn val="ctr"/>
        <c:lblOffset val="100"/>
        <c:noMultiLvlLbl val="0"/>
      </c:catAx>
      <c:valAx>
        <c:axId val="64559429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dirty="0"/>
                  <a:t>E [kcal/mol]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559557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01582278481019E-2"/>
          <c:y val="8.3207196045314236E-2"/>
          <c:w val="0.87757313642756685"/>
          <c:h val="0.825049738305132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38B-413A-8E8C-21976DB1F0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Arkusz1!$M$1:$M$3</c:f>
              <c:numCache>
                <c:formatCode>General</c:formatCode>
                <c:ptCount val="3"/>
                <c:pt idx="0">
                  <c:v>0</c:v>
                </c:pt>
                <c:pt idx="1">
                  <c:v>0.51</c:v>
                </c:pt>
                <c:pt idx="2">
                  <c:v>6.62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8B-413A-8E8C-21976DB1F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513295344"/>
        <c:axId val="513297584"/>
      </c:barChart>
      <c:catAx>
        <c:axId val="513295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3297584"/>
        <c:crosses val="autoZero"/>
        <c:auto val="1"/>
        <c:lblAlgn val="ctr"/>
        <c:lblOffset val="100"/>
        <c:noMultiLvlLbl val="0"/>
      </c:catAx>
      <c:valAx>
        <c:axId val="5132975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dirty="0">
                    <a:solidFill>
                      <a:schemeClr val="bg1">
                        <a:lumMod val="50000"/>
                      </a:schemeClr>
                    </a:solidFill>
                  </a:rPr>
                  <a:t>E[KCAL/MOL]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329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361955661988781"/>
          <c:y val="4.6714189512765736E-2"/>
          <c:w val="0.78799326462081953"/>
          <c:h val="0.87950601048067989"/>
        </c:manualLayout>
      </c:layout>
      <c:scatterChart>
        <c:scatterStyle val="smoothMarker"/>
        <c:varyColors val="0"/>
        <c:ser>
          <c:idx val="0"/>
          <c:order val="0"/>
          <c:spPr>
            <a:ln w="31750"/>
          </c:spPr>
          <c:marker>
            <c:symbol val="none"/>
          </c:marker>
          <c:xVal>
            <c:numRef>
              <c:f>'3-Nitrophthalic acid'!$B$20:$B$40</c:f>
              <c:numCache>
                <c:formatCode>General</c:formatCode>
                <c:ptCount val="21"/>
                <c:pt idx="0">
                  <c:v>0.8</c:v>
                </c:pt>
                <c:pt idx="1">
                  <c:v>0.9</c:v>
                </c:pt>
                <c:pt idx="2">
                  <c:v>0.95</c:v>
                </c:pt>
                <c:pt idx="3">
                  <c:v>0.97763999999999995</c:v>
                </c:pt>
                <c:pt idx="4">
                  <c:v>1</c:v>
                </c:pt>
                <c:pt idx="5">
                  <c:v>1.05</c:v>
                </c:pt>
                <c:pt idx="6">
                  <c:v>1.1000000000000001</c:v>
                </c:pt>
                <c:pt idx="7">
                  <c:v>1.1499999999999999</c:v>
                </c:pt>
                <c:pt idx="8">
                  <c:v>1.2</c:v>
                </c:pt>
                <c:pt idx="9">
                  <c:v>1.25</c:v>
                </c:pt>
                <c:pt idx="10">
                  <c:v>1.3</c:v>
                </c:pt>
                <c:pt idx="11">
                  <c:v>1.35</c:v>
                </c:pt>
                <c:pt idx="12">
                  <c:v>1.4</c:v>
                </c:pt>
                <c:pt idx="13">
                  <c:v>1.45</c:v>
                </c:pt>
                <c:pt idx="14">
                  <c:v>1.5</c:v>
                </c:pt>
                <c:pt idx="15">
                  <c:v>1.55</c:v>
                </c:pt>
                <c:pt idx="16">
                  <c:v>1.6</c:v>
                </c:pt>
                <c:pt idx="17">
                  <c:v>1.65</c:v>
                </c:pt>
                <c:pt idx="18">
                  <c:v>1.7</c:v>
                </c:pt>
                <c:pt idx="19">
                  <c:v>1.75</c:v>
                </c:pt>
                <c:pt idx="20">
                  <c:v>1.8</c:v>
                </c:pt>
              </c:numCache>
            </c:numRef>
          </c:xVal>
          <c:yVal>
            <c:numRef>
              <c:f>'3-Nitrophthalic acid'!$D$20:$D$40</c:f>
              <c:numCache>
                <c:formatCode>0.00</c:formatCode>
                <c:ptCount val="21"/>
                <c:pt idx="0">
                  <c:v>25.517025975995285</c:v>
                </c:pt>
                <c:pt idx="1">
                  <c:v>3.6667860906021241</c:v>
                </c:pt>
                <c:pt idx="2">
                  <c:v>0.40405304510001916</c:v>
                </c:pt>
                <c:pt idx="3">
                  <c:v>0</c:v>
                </c:pt>
                <c:pt idx="4">
                  <c:v>0.22935453952732132</c:v>
                </c:pt>
                <c:pt idx="5">
                  <c:v>2.0215829944467067</c:v>
                </c:pt>
                <c:pt idx="6">
                  <c:v>5.028417869710033</c:v>
                </c:pt>
                <c:pt idx="7">
                  <c:v>8.4822274056934219</c:v>
                </c:pt>
                <c:pt idx="8">
                  <c:v>11.86092411443091</c:v>
                </c:pt>
                <c:pt idx="9">
                  <c:v>14.899134439757699</c:v>
                </c:pt>
                <c:pt idx="10">
                  <c:v>17.550422715648352</c:v>
                </c:pt>
                <c:pt idx="11">
                  <c:v>19.874778802508356</c:v>
                </c:pt>
                <c:pt idx="12">
                  <c:v>21.951770841593643</c:v>
                </c:pt>
                <c:pt idx="13">
                  <c:v>23.846597018003681</c:v>
                </c:pt>
                <c:pt idx="14">
                  <c:v>25.604563481523961</c:v>
                </c:pt>
                <c:pt idx="15">
                  <c:v>27.253970888032971</c:v>
                </c:pt>
                <c:pt idx="16">
                  <c:v>28.811510976902831</c:v>
                </c:pt>
                <c:pt idx="17">
                  <c:v>30.287223892250875</c:v>
                </c:pt>
                <c:pt idx="18">
                  <c:v>31.687572976625237</c:v>
                </c:pt>
                <c:pt idx="20">
                  <c:v>34.276110352531639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366-4D3A-B0CD-56487AB5F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2659504"/>
        <c:axId val="1"/>
      </c:scatterChart>
      <c:valAx>
        <c:axId val="232659504"/>
        <c:scaling>
          <c:orientation val="minMax"/>
          <c:min val="0.8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crossBetween val="midCat"/>
      </c:valAx>
      <c:valAx>
        <c:axId val="1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pl-PL" sz="18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△</a:t>
                </a:r>
                <a:r>
                  <a:rPr lang="pl-PL" sz="1800" dirty="0"/>
                  <a:t>E[kcal/mol]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326595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97574113731793"/>
          <c:y val="2.7777777777777776E-2"/>
          <c:w val="0.74445772279028577"/>
          <c:h val="0.84305535990482716"/>
        </c:manualLayout>
      </c:layout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'3-Nitrophthalic acid'!$B$43:$B$62</c:f>
              <c:numCache>
                <c:formatCode>General</c:formatCode>
                <c:ptCount val="20"/>
                <c:pt idx="0">
                  <c:v>0.8</c:v>
                </c:pt>
                <c:pt idx="1">
                  <c:v>0.9</c:v>
                </c:pt>
                <c:pt idx="2">
                  <c:v>0.95</c:v>
                </c:pt>
                <c:pt idx="3">
                  <c:v>0.98328099999999996</c:v>
                </c:pt>
                <c:pt idx="4">
                  <c:v>1</c:v>
                </c:pt>
                <c:pt idx="5">
                  <c:v>1.05</c:v>
                </c:pt>
                <c:pt idx="6">
                  <c:v>1.1000000000000001</c:v>
                </c:pt>
                <c:pt idx="7">
                  <c:v>1.1499999999999999</c:v>
                </c:pt>
                <c:pt idx="8">
                  <c:v>1.2</c:v>
                </c:pt>
                <c:pt idx="9">
                  <c:v>1.25</c:v>
                </c:pt>
                <c:pt idx="10">
                  <c:v>1.3</c:v>
                </c:pt>
                <c:pt idx="11">
                  <c:v>1.35</c:v>
                </c:pt>
                <c:pt idx="12">
                  <c:v>1.4</c:v>
                </c:pt>
                <c:pt idx="13">
                  <c:v>1.45</c:v>
                </c:pt>
                <c:pt idx="14">
                  <c:v>1.5</c:v>
                </c:pt>
                <c:pt idx="15">
                  <c:v>1.55</c:v>
                </c:pt>
                <c:pt idx="16">
                  <c:v>1.6</c:v>
                </c:pt>
                <c:pt idx="17">
                  <c:v>1.65</c:v>
                </c:pt>
                <c:pt idx="18">
                  <c:v>1.7</c:v>
                </c:pt>
                <c:pt idx="19">
                  <c:v>1.75</c:v>
                </c:pt>
              </c:numCache>
            </c:numRef>
          </c:xVal>
          <c:yVal>
            <c:numRef>
              <c:f>'3-Nitrophthalic acid'!$D$43:$D$62</c:f>
              <c:numCache>
                <c:formatCode>0.00</c:formatCode>
                <c:ptCount val="20"/>
                <c:pt idx="0">
                  <c:v>26.253282285698376</c:v>
                </c:pt>
                <c:pt idx="1">
                  <c:v>4.1136980004437476</c:v>
                </c:pt>
                <c:pt idx="2">
                  <c:v>0.60604819221080897</c:v>
                </c:pt>
                <c:pt idx="3">
                  <c:v>0</c:v>
                </c:pt>
                <c:pt idx="4">
                  <c:v>8.9106278060386332E-2</c:v>
                </c:pt>
                <c:pt idx="5">
                  <c:v>1.4766541788099972</c:v>
                </c:pt>
                <c:pt idx="6">
                  <c:v>3.9235000225459769</c:v>
                </c:pt>
                <c:pt idx="7">
                  <c:v>6.8045193433059294</c:v>
                </c:pt>
                <c:pt idx="8">
                  <c:v>9.7167886123011264</c:v>
                </c:pt>
                <c:pt idx="9">
                  <c:v>12.452351346900159</c:v>
                </c:pt>
                <c:pt idx="10">
                  <c:v>14.943813080544771</c:v>
                </c:pt>
                <c:pt idx="11">
                  <c:v>17.204351502130354</c:v>
                </c:pt>
                <c:pt idx="12">
                  <c:v>19.276197967400094</c:v>
                </c:pt>
                <c:pt idx="13">
                  <c:v>21.201207326755206</c:v>
                </c:pt>
                <c:pt idx="14">
                  <c:v>23.011633542628648</c:v>
                </c:pt>
                <c:pt idx="15">
                  <c:v>24.72881192110923</c:v>
                </c:pt>
                <c:pt idx="16">
                  <c:v>26.364414129653092</c:v>
                </c:pt>
                <c:pt idx="17">
                  <c:v>27.926221279754984</c:v>
                </c:pt>
                <c:pt idx="18">
                  <c:v>29.416366902066589</c:v>
                </c:pt>
                <c:pt idx="19">
                  <c:v>30.841251588328941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C28-4093-9512-0F5FF7C5F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8921968"/>
        <c:axId val="1"/>
      </c:scatterChart>
      <c:valAx>
        <c:axId val="418921968"/>
        <c:scaling>
          <c:orientation val="minMax"/>
          <c:min val="0.8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crossBetween val="midCat"/>
      </c:valAx>
      <c:valAx>
        <c:axId val="1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pl-PL" sz="18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△</a:t>
                </a:r>
                <a:r>
                  <a:rPr lang="pl-PL" sz="1800" dirty="0"/>
                  <a:t>E[kcal/mol]</a:t>
                </a:r>
              </a:p>
            </c:rich>
          </c:tx>
          <c:layout>
            <c:manualLayout>
              <c:xMode val="edge"/>
              <c:yMode val="edge"/>
              <c:x val="1.4955427518747733E-2"/>
              <c:y val="0.26388570502796105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8921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F2A5EF-48CC-49A9-AF67-FFB1B3458221}" type="doc">
      <dgm:prSet loTypeId="urn:microsoft.com/office/officeart/2005/8/layout/funnel1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68B2994B-B22F-407D-A16A-FD4D3D9B0CD6}">
      <dgm:prSet phldrT="[Tekst]"/>
      <dgm:spPr/>
      <dgm:t>
        <a:bodyPr/>
        <a:lstStyle/>
        <a:p>
          <a:r>
            <a:rPr lang="pl-PL" dirty="0">
              <a:latin typeface="Times New Roman" panose="02020603050405020304" pitchFamily="18" charset="0"/>
              <a:cs typeface="Times New Roman" panose="02020603050405020304" pitchFamily="18" charset="0"/>
            </a:rPr>
            <a:t>IINS</a:t>
          </a:r>
        </a:p>
      </dgm:t>
    </dgm:pt>
    <dgm:pt modelId="{933CEFED-FF63-4294-8229-7159BE799A1F}" type="parTrans" cxnId="{99EC0845-7CE7-4527-BDB1-9D3EC2D05AB2}">
      <dgm:prSet/>
      <dgm:spPr/>
      <dgm:t>
        <a:bodyPr/>
        <a:lstStyle/>
        <a:p>
          <a:endParaRPr lang="pl-PL"/>
        </a:p>
      </dgm:t>
    </dgm:pt>
    <dgm:pt modelId="{16D4442D-57DF-4C19-BBB0-86148E8106ED}" type="sibTrans" cxnId="{99EC0845-7CE7-4527-BDB1-9D3EC2D05AB2}">
      <dgm:prSet/>
      <dgm:spPr/>
      <dgm:t>
        <a:bodyPr/>
        <a:lstStyle/>
        <a:p>
          <a:endParaRPr lang="pl-PL"/>
        </a:p>
      </dgm:t>
    </dgm:pt>
    <dgm:pt modelId="{FB9EA871-453F-45CF-B773-5C4123BF2B1A}">
      <dgm:prSet phldrT="[Tekst]"/>
      <dgm:spPr/>
      <dgm:t>
        <a:bodyPr/>
        <a:lstStyle/>
        <a:p>
          <a:r>
            <a:rPr lang="pl-PL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Raman</a:t>
          </a:r>
          <a:endParaRPr lang="pl-PL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BBB2FA-DCEE-4BC1-881B-35E4E39341EA}" type="parTrans" cxnId="{9A9CCC47-4B49-463E-B44C-0A717EF0ACE9}">
      <dgm:prSet/>
      <dgm:spPr/>
      <dgm:t>
        <a:bodyPr/>
        <a:lstStyle/>
        <a:p>
          <a:endParaRPr lang="pl-PL"/>
        </a:p>
      </dgm:t>
    </dgm:pt>
    <dgm:pt modelId="{7D291949-91D7-47A8-B0F8-344C89FCCD47}" type="sibTrans" cxnId="{9A9CCC47-4B49-463E-B44C-0A717EF0ACE9}">
      <dgm:prSet/>
      <dgm:spPr/>
      <dgm:t>
        <a:bodyPr/>
        <a:lstStyle/>
        <a:p>
          <a:endParaRPr lang="pl-PL"/>
        </a:p>
      </dgm:t>
    </dgm:pt>
    <dgm:pt modelId="{073DC3ED-E077-416D-B82D-156ED15DFCF0}">
      <dgm:prSet phldrT="[Tekst]"/>
      <dgm:spPr/>
      <dgm:t>
        <a:bodyPr/>
        <a:lstStyle/>
        <a:p>
          <a:r>
            <a:rPr lang="pl-PL" dirty="0">
              <a:latin typeface="Times New Roman" panose="02020603050405020304" pitchFamily="18" charset="0"/>
              <a:cs typeface="Times New Roman" panose="02020603050405020304" pitchFamily="18" charset="0"/>
            </a:rPr>
            <a:t>IR</a:t>
          </a:r>
        </a:p>
      </dgm:t>
    </dgm:pt>
    <dgm:pt modelId="{58853098-3263-4928-B0FB-9C38F33266B6}" type="parTrans" cxnId="{ACE57667-1B05-40B3-BF65-B5F51654ECCA}">
      <dgm:prSet/>
      <dgm:spPr/>
      <dgm:t>
        <a:bodyPr/>
        <a:lstStyle/>
        <a:p>
          <a:endParaRPr lang="pl-PL"/>
        </a:p>
      </dgm:t>
    </dgm:pt>
    <dgm:pt modelId="{3C5C646A-9995-4CC6-9D05-CC2FE125BFF1}" type="sibTrans" cxnId="{ACE57667-1B05-40B3-BF65-B5F51654ECCA}">
      <dgm:prSet/>
      <dgm:spPr/>
      <dgm:t>
        <a:bodyPr/>
        <a:lstStyle/>
        <a:p>
          <a:endParaRPr lang="pl-PL"/>
        </a:p>
      </dgm:t>
    </dgm:pt>
    <dgm:pt modelId="{4B57A8EE-1E6F-4571-87D2-2ED04B76E048}">
      <dgm:prSet phldrT="[Tekst]" custT="1"/>
      <dgm:spPr/>
      <dgm:t>
        <a:bodyPr/>
        <a:lstStyle/>
        <a:p>
          <a:r>
            <a:rPr lang="pl-PL" sz="3200" b="0" cap="none" spc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Spectroscopic  research of compounds with hyndrogen bonds</a:t>
          </a:r>
          <a:endParaRPr lang="pl-PL" sz="3200" b="0" cap="none" spc="0" dirty="0">
            <a:ln w="0"/>
            <a:effectLst>
              <a:reflection blurRad="6350" stA="53000" endA="300" endPos="35500" dir="5400000" sy="-9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7D7F2F-F67C-42BB-B998-4B1EF5AE918E}" type="parTrans" cxnId="{3DD4F441-9CD6-4C1A-87AF-DFDCA283EB8F}">
      <dgm:prSet/>
      <dgm:spPr/>
      <dgm:t>
        <a:bodyPr/>
        <a:lstStyle/>
        <a:p>
          <a:endParaRPr lang="pl-PL"/>
        </a:p>
      </dgm:t>
    </dgm:pt>
    <dgm:pt modelId="{65B8162F-7655-4E98-A7ED-139AAD0C2622}" type="sibTrans" cxnId="{3DD4F441-9CD6-4C1A-87AF-DFDCA283EB8F}">
      <dgm:prSet/>
      <dgm:spPr/>
      <dgm:t>
        <a:bodyPr/>
        <a:lstStyle/>
        <a:p>
          <a:endParaRPr lang="pl-PL"/>
        </a:p>
      </dgm:t>
    </dgm:pt>
    <dgm:pt modelId="{CE0F9E47-23A9-4C3C-AAFD-5382652BE844}" type="pres">
      <dgm:prSet presAssocID="{BCF2A5EF-48CC-49A9-AF67-FFB1B345822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A6249C-7158-4CF0-96FA-AA8A2E5C1C43}" type="pres">
      <dgm:prSet presAssocID="{BCF2A5EF-48CC-49A9-AF67-FFB1B3458221}" presName="ellipse" presStyleLbl="trBgShp" presStyleIdx="0" presStyleCnt="1"/>
      <dgm:spPr/>
    </dgm:pt>
    <dgm:pt modelId="{A0B0C5CD-D0AB-4A1E-ABE3-AE7F01737AAE}" type="pres">
      <dgm:prSet presAssocID="{BCF2A5EF-48CC-49A9-AF67-FFB1B3458221}" presName="arrow1" presStyleLbl="fgShp" presStyleIdx="0" presStyleCnt="1" custLinFactNeighborX="11311" custLinFactNeighborY="-17673"/>
      <dgm:spPr/>
    </dgm:pt>
    <dgm:pt modelId="{D3C84A89-455A-4B9E-94A0-06D7FCA5C7A6}" type="pres">
      <dgm:prSet presAssocID="{BCF2A5EF-48CC-49A9-AF67-FFB1B3458221}" presName="rectangle" presStyleLbl="revTx" presStyleIdx="0" presStyleCnt="1" custScaleX="188512" custScaleY="26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BD8B8-736D-42BE-B0E5-B1D6451DB17A}" type="pres">
      <dgm:prSet presAssocID="{FB9EA871-453F-45CF-B773-5C4123BF2B1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768F2-3D5B-43EA-B66F-406DF576E77A}" type="pres">
      <dgm:prSet presAssocID="{073DC3ED-E077-416D-B82D-156ED15DFCF0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C7115-3E2D-4CDA-89DD-DD71EEFC926C}" type="pres">
      <dgm:prSet presAssocID="{4B57A8EE-1E6F-4571-87D2-2ED04B76E04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DFCE0-DC82-4EA2-8F49-C5AC74D7F270}" type="pres">
      <dgm:prSet presAssocID="{BCF2A5EF-48CC-49A9-AF67-FFB1B3458221}" presName="funnel" presStyleLbl="trAlignAcc1" presStyleIdx="0" presStyleCnt="1" custScaleX="95971" custLinFactNeighborX="603" custLinFactNeighborY="-3850"/>
      <dgm:spPr/>
    </dgm:pt>
  </dgm:ptLst>
  <dgm:cxnLst>
    <dgm:cxn modelId="{9A9CCC47-4B49-463E-B44C-0A717EF0ACE9}" srcId="{BCF2A5EF-48CC-49A9-AF67-FFB1B3458221}" destId="{FB9EA871-453F-45CF-B773-5C4123BF2B1A}" srcOrd="1" destOrd="0" parTransId="{48BBB2FA-DCEE-4BC1-881B-35E4E39341EA}" sibTransId="{7D291949-91D7-47A8-B0F8-344C89FCCD47}"/>
    <dgm:cxn modelId="{07A4E16F-9BD1-4BA8-85CA-9FE2C75594F8}" type="presOf" srcId="{BCF2A5EF-48CC-49A9-AF67-FFB1B3458221}" destId="{CE0F9E47-23A9-4C3C-AAFD-5382652BE844}" srcOrd="0" destOrd="0" presId="urn:microsoft.com/office/officeart/2005/8/layout/funnel1"/>
    <dgm:cxn modelId="{ACE57667-1B05-40B3-BF65-B5F51654ECCA}" srcId="{BCF2A5EF-48CC-49A9-AF67-FFB1B3458221}" destId="{073DC3ED-E077-416D-B82D-156ED15DFCF0}" srcOrd="2" destOrd="0" parTransId="{58853098-3263-4928-B0FB-9C38F33266B6}" sibTransId="{3C5C646A-9995-4CC6-9D05-CC2FE125BFF1}"/>
    <dgm:cxn modelId="{C655CB7B-EDFF-42A1-A174-43C4D1E4DAFB}" type="presOf" srcId="{4B57A8EE-1E6F-4571-87D2-2ED04B76E048}" destId="{D3C84A89-455A-4B9E-94A0-06D7FCA5C7A6}" srcOrd="0" destOrd="0" presId="urn:microsoft.com/office/officeart/2005/8/layout/funnel1"/>
    <dgm:cxn modelId="{3DD4F441-9CD6-4C1A-87AF-DFDCA283EB8F}" srcId="{BCF2A5EF-48CC-49A9-AF67-FFB1B3458221}" destId="{4B57A8EE-1E6F-4571-87D2-2ED04B76E048}" srcOrd="3" destOrd="0" parTransId="{047D7F2F-F67C-42BB-B998-4B1EF5AE918E}" sibTransId="{65B8162F-7655-4E98-A7ED-139AAD0C2622}"/>
    <dgm:cxn modelId="{F0873969-86E8-4091-9570-64D6E6410553}" type="presOf" srcId="{073DC3ED-E077-416D-B82D-156ED15DFCF0}" destId="{F2BBD8B8-736D-42BE-B0E5-B1D6451DB17A}" srcOrd="0" destOrd="0" presId="urn:microsoft.com/office/officeart/2005/8/layout/funnel1"/>
    <dgm:cxn modelId="{DA5541BC-0C58-4818-BF9C-7C4D907DA162}" type="presOf" srcId="{68B2994B-B22F-407D-A16A-FD4D3D9B0CD6}" destId="{5F0C7115-3E2D-4CDA-89DD-DD71EEFC926C}" srcOrd="0" destOrd="0" presId="urn:microsoft.com/office/officeart/2005/8/layout/funnel1"/>
    <dgm:cxn modelId="{99EC0845-7CE7-4527-BDB1-9D3EC2D05AB2}" srcId="{BCF2A5EF-48CC-49A9-AF67-FFB1B3458221}" destId="{68B2994B-B22F-407D-A16A-FD4D3D9B0CD6}" srcOrd="0" destOrd="0" parTransId="{933CEFED-FF63-4294-8229-7159BE799A1F}" sibTransId="{16D4442D-57DF-4C19-BBB0-86148E8106ED}"/>
    <dgm:cxn modelId="{58252AF5-C682-4F92-8F7B-0DF4071646DB}" type="presOf" srcId="{FB9EA871-453F-45CF-B773-5C4123BF2B1A}" destId="{1C4768F2-3D5B-43EA-B66F-406DF576E77A}" srcOrd="0" destOrd="0" presId="urn:microsoft.com/office/officeart/2005/8/layout/funnel1"/>
    <dgm:cxn modelId="{5E744D59-4B4E-487C-966C-A3DB84693B2C}" type="presParOf" srcId="{CE0F9E47-23A9-4C3C-AAFD-5382652BE844}" destId="{D7A6249C-7158-4CF0-96FA-AA8A2E5C1C43}" srcOrd="0" destOrd="0" presId="urn:microsoft.com/office/officeart/2005/8/layout/funnel1"/>
    <dgm:cxn modelId="{EBE9507A-11C1-4CCD-8F1D-4A9150586DB4}" type="presParOf" srcId="{CE0F9E47-23A9-4C3C-AAFD-5382652BE844}" destId="{A0B0C5CD-D0AB-4A1E-ABE3-AE7F01737AAE}" srcOrd="1" destOrd="0" presId="urn:microsoft.com/office/officeart/2005/8/layout/funnel1"/>
    <dgm:cxn modelId="{9D95DFE2-65C2-468A-A46A-C4FA25DABCDC}" type="presParOf" srcId="{CE0F9E47-23A9-4C3C-AAFD-5382652BE844}" destId="{D3C84A89-455A-4B9E-94A0-06D7FCA5C7A6}" srcOrd="2" destOrd="0" presId="urn:microsoft.com/office/officeart/2005/8/layout/funnel1"/>
    <dgm:cxn modelId="{8B7525C3-BD9F-432B-9E33-D55527B069B9}" type="presParOf" srcId="{CE0F9E47-23A9-4C3C-AAFD-5382652BE844}" destId="{F2BBD8B8-736D-42BE-B0E5-B1D6451DB17A}" srcOrd="3" destOrd="0" presId="urn:microsoft.com/office/officeart/2005/8/layout/funnel1"/>
    <dgm:cxn modelId="{2693FA50-2A3B-4548-8C91-58D0757631E2}" type="presParOf" srcId="{CE0F9E47-23A9-4C3C-AAFD-5382652BE844}" destId="{1C4768F2-3D5B-43EA-B66F-406DF576E77A}" srcOrd="4" destOrd="0" presId="urn:microsoft.com/office/officeart/2005/8/layout/funnel1"/>
    <dgm:cxn modelId="{A48F338E-F869-41D9-9F5A-763C21518262}" type="presParOf" srcId="{CE0F9E47-23A9-4C3C-AAFD-5382652BE844}" destId="{5F0C7115-3E2D-4CDA-89DD-DD71EEFC926C}" srcOrd="5" destOrd="0" presId="urn:microsoft.com/office/officeart/2005/8/layout/funnel1"/>
    <dgm:cxn modelId="{D48C2BF6-39D2-438D-B635-95A1BD91AB73}" type="presParOf" srcId="{CE0F9E47-23A9-4C3C-AAFD-5382652BE844}" destId="{EBADFCE0-DC82-4EA2-8F49-C5AC74D7F27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6249C-7158-4CF0-96FA-AA8A2E5C1C43}">
      <dsp:nvSpPr>
        <dsp:cNvPr id="0" name=""/>
        <dsp:cNvSpPr/>
      </dsp:nvSpPr>
      <dsp:spPr>
        <a:xfrm>
          <a:off x="2447493" y="455379"/>
          <a:ext cx="4877356" cy="1693841"/>
        </a:xfrm>
        <a:prstGeom prst="ellipse">
          <a:avLst/>
        </a:prstGeom>
        <a:solidFill>
          <a:schemeClr val="accent6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0C5CD-D0AB-4A1E-ABE3-AE7F01737AAE}">
      <dsp:nvSpPr>
        <dsp:cNvPr id="0" name=""/>
        <dsp:cNvSpPr/>
      </dsp:nvSpPr>
      <dsp:spPr>
        <a:xfrm>
          <a:off x="4528035" y="4496111"/>
          <a:ext cx="945224" cy="604943"/>
        </a:xfrm>
        <a:prstGeom prst="downArrow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84A89-455A-4B9E-94A0-06D7FCA5C7A6}">
      <dsp:nvSpPr>
        <dsp:cNvPr id="0" name=""/>
        <dsp:cNvSpPr/>
      </dsp:nvSpPr>
      <dsp:spPr>
        <a:xfrm>
          <a:off x="617267" y="5506220"/>
          <a:ext cx="8552931" cy="295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0" kern="1200" cap="none" spc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Spectroscopic  research of compounds with hyndrogen bonds</a:t>
          </a:r>
          <a:endParaRPr lang="pl-PL" sz="3200" b="0" kern="1200" cap="none" spc="0" dirty="0">
            <a:ln w="0"/>
            <a:effectLst>
              <a:reflection blurRad="6350" stA="53000" endA="300" endPos="35500" dir="5400000" sy="-9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7267" y="5506220"/>
        <a:ext cx="8552931" cy="295783"/>
      </dsp:txXfrm>
    </dsp:sp>
    <dsp:sp modelId="{F2BBD8B8-736D-42BE-B0E5-B1D6451DB17A}">
      <dsp:nvSpPr>
        <dsp:cNvPr id="0" name=""/>
        <dsp:cNvSpPr/>
      </dsp:nvSpPr>
      <dsp:spPr>
        <a:xfrm>
          <a:off x="4220733" y="2280040"/>
          <a:ext cx="1701403" cy="1701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IR</a:t>
          </a:r>
        </a:p>
      </dsp:txBody>
      <dsp:txXfrm>
        <a:off x="4469898" y="2529205"/>
        <a:ext cx="1203073" cy="1203073"/>
      </dsp:txXfrm>
    </dsp:sp>
    <dsp:sp modelId="{1C4768F2-3D5B-43EA-B66F-406DF576E77A}">
      <dsp:nvSpPr>
        <dsp:cNvPr id="0" name=""/>
        <dsp:cNvSpPr/>
      </dsp:nvSpPr>
      <dsp:spPr>
        <a:xfrm>
          <a:off x="3003285" y="1003609"/>
          <a:ext cx="1701403" cy="1701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Raman</a:t>
          </a:r>
          <a:endParaRPr lang="pl-PL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2450" y="1252774"/>
        <a:ext cx="1203073" cy="1203073"/>
      </dsp:txXfrm>
    </dsp:sp>
    <dsp:sp modelId="{5F0C7115-3E2D-4CDA-89DD-DD71EEFC926C}">
      <dsp:nvSpPr>
        <dsp:cNvPr id="0" name=""/>
        <dsp:cNvSpPr/>
      </dsp:nvSpPr>
      <dsp:spPr>
        <a:xfrm>
          <a:off x="4742497" y="592248"/>
          <a:ext cx="1701403" cy="1701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IINS</a:t>
          </a:r>
        </a:p>
      </dsp:txBody>
      <dsp:txXfrm>
        <a:off x="4991662" y="841413"/>
        <a:ext cx="1203073" cy="1203073"/>
      </dsp:txXfrm>
    </dsp:sp>
    <dsp:sp modelId="{EBADFCE0-DC82-4EA2-8F49-C5AC74D7F270}">
      <dsp:nvSpPr>
        <dsp:cNvPr id="0" name=""/>
        <dsp:cNvSpPr/>
      </dsp:nvSpPr>
      <dsp:spPr>
        <a:xfrm>
          <a:off x="2385657" y="84398"/>
          <a:ext cx="5079989" cy="4234603"/>
        </a:xfrm>
        <a:prstGeom prst="funnel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C6215-1B3B-4345-A645-3BB9FCC2E931}" type="datetimeFigureOut">
              <a:rPr lang="pl-PL" smtClean="0"/>
              <a:t>25.07.2019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DF075-A079-472E-A61D-BD1BCDCC7A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310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DF075-A079-472E-A61D-BD1BCDCC7AAD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8198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DF075-A079-472E-A61D-BD1BCDCC7AAD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5995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DF075-A079-472E-A61D-BD1BCDCC7AAD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11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346752-4020-42F6-B49D-34B349462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94CB907-C4C7-45F5-BAAE-0A9D0C679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40FDFE-8A5D-4A8F-928A-EE0983316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1473-96B3-4480-978A-9169B4D2E4AF}" type="datetimeFigureOut">
              <a:rPr lang="pl-PL" smtClean="0"/>
              <a:t>25.07.2019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F66C91C-7DAD-4F5A-B2C0-6A38616F3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81554AA-9FA6-4F8A-82B1-890464DC0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43B7-F3E2-4360-B7BC-ED73B09B5A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544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E793DB-D186-4533-A37F-AC090EACF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E0ED8DE-594F-451C-845C-BAD1BFBEC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BABB24-BC1D-46F5-840E-518982FD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1473-96B3-4480-978A-9169B4D2E4AF}" type="datetimeFigureOut">
              <a:rPr lang="pl-PL" smtClean="0"/>
              <a:t>25.07.2019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5CFC7F-A1C4-4FB8-AEAB-F7E759FDF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0E27EF9-0EB5-4C90-8965-70EDB1974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43B7-F3E2-4360-B7BC-ED73B09B5A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9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407BC52-13AB-4322-A345-0D77C4D95A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9A1C003-93C8-4FAA-88CF-F2E014FB1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D6912B3-D5D1-4BC1-A972-5E2482266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1473-96B3-4480-978A-9169B4D2E4AF}" type="datetimeFigureOut">
              <a:rPr lang="pl-PL" smtClean="0"/>
              <a:t>25.07.2019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4BCA802-10A4-4B11-806F-4550114D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B952510-436C-45B0-A8DD-5872F7895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43B7-F3E2-4360-B7BC-ED73B09B5A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555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9F9E9B-C60C-4AA9-A6CD-8EC1C9EDE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BBA62B-4B2D-4966-9E06-B6EE916AE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F26BD61-C0CA-478B-8ACF-745BCC7A9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1473-96B3-4480-978A-9169B4D2E4AF}" type="datetimeFigureOut">
              <a:rPr lang="pl-PL" smtClean="0"/>
              <a:t>25.07.2019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2175C38-6187-482F-8091-444E5AB70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0083C4-97BA-427A-AD4A-C71BBA23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43B7-F3E2-4360-B7BC-ED73B09B5A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111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18E364-7963-4099-B513-0FB1C0C0D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0C5C138-1195-4EBD-8285-2030BD13F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F9F1D2A-6C95-4E70-9326-0A4458642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1473-96B3-4480-978A-9169B4D2E4AF}" type="datetimeFigureOut">
              <a:rPr lang="pl-PL" smtClean="0"/>
              <a:t>25.07.2019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A79F537-FC52-4A0B-942D-4FB87FD0E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6EEE59-ED37-4AA3-A5C2-6993C209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43B7-F3E2-4360-B7BC-ED73B09B5A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000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B66696-DF3E-4C31-8A71-8C9220303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661E53-BF65-41EF-86A3-6DCF3D55D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144012D-0EDC-4352-A7A0-DF45915AD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44A95DA-9501-43BE-A99F-E202F7386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1473-96B3-4480-978A-9169B4D2E4AF}" type="datetimeFigureOut">
              <a:rPr lang="pl-PL" smtClean="0"/>
              <a:t>25.07.2019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93F50EC-B345-418C-8D05-5BDA36C9E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0981298-7D21-4792-801F-9C0FB46FA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43B7-F3E2-4360-B7BC-ED73B09B5A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329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CF1C0C-4C7B-4447-8C28-B5EB2099C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49A3D39-A39D-4E10-8B43-6F9B5BF33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166B292-6F12-472E-BC17-5C9B4C6D9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4CA8BCC-FDEB-4E02-A2DA-5971E92198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84657FF-D638-41D2-B4E9-5F7333FB9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7B9C6BF-3F14-4BDA-AB92-187EC5427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1473-96B3-4480-978A-9169B4D2E4AF}" type="datetimeFigureOut">
              <a:rPr lang="pl-PL" smtClean="0"/>
              <a:t>25.07.2019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2BFB11C-5DB4-4557-A83F-4A048F03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87CF362-D674-4BB7-A24C-87861BEB1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43B7-F3E2-4360-B7BC-ED73B09B5A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836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46EE33-6D4D-4237-84BC-0ED0B5A5D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161DB32-B2DD-4A65-B5F5-1B10C03F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1473-96B3-4480-978A-9169B4D2E4AF}" type="datetimeFigureOut">
              <a:rPr lang="pl-PL" smtClean="0"/>
              <a:t>25.07.2019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CA34905-25B1-4325-ABF9-E14F36671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9BC96BB-AFEE-4D15-A7A9-DB28B7D8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43B7-F3E2-4360-B7BC-ED73B09B5A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257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546AE3E-69FD-4CB3-A827-F709E0D0A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1473-96B3-4480-978A-9169B4D2E4AF}" type="datetimeFigureOut">
              <a:rPr lang="pl-PL" smtClean="0"/>
              <a:t>25.07.2019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7F69088-60FC-4C06-962D-2E1653B7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E019CF9-44C4-4475-BDAE-2293530A6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43B7-F3E2-4360-B7BC-ED73B09B5A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393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36A7E8-2FE7-4329-93DF-57A4A8BB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59CE04-3A1E-49E8-B56C-BB4E3BF68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FAE11EB-D599-40C4-825B-AEBB8F7C6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9FB838B-74E0-4447-90F3-94F8E24F5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1473-96B3-4480-978A-9169B4D2E4AF}" type="datetimeFigureOut">
              <a:rPr lang="pl-PL" smtClean="0"/>
              <a:t>25.07.2019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FD0664C-D5CB-4341-BDAB-E778F496A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DE03C98-D50A-4765-8FB2-A0B83A91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43B7-F3E2-4360-B7BC-ED73B09B5A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735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979147-50E1-4895-8641-11412DD1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A0FE236-6CAA-48A5-AC9E-8FCA456DA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E12F4AE-CEC5-4269-AAF9-39C1347C8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F6941EB-1786-42B3-A1B7-1E43C33C8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1473-96B3-4480-978A-9169B4D2E4AF}" type="datetimeFigureOut">
              <a:rPr lang="pl-PL" smtClean="0"/>
              <a:t>25.07.2019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CAF3B90-74B1-4342-825F-78A39B078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735DECB-A2E3-4169-9264-29D7809F8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43B7-F3E2-4360-B7BC-ED73B09B5A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93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4DE3BB8-1370-4D80-B7A4-61D7BEC0D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5C4F8DB-A3F0-41B4-876F-07546524B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BC602A1-06DD-4FE5-B1F9-CF0077EC2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01473-96B3-4480-978A-9169B4D2E4AF}" type="datetimeFigureOut">
              <a:rPr lang="pl-PL" smtClean="0"/>
              <a:t>25.07.2019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41890D-2759-498A-96D6-5D99916B74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4838BC-19BB-4708-A825-352A621EF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643B7-F3E2-4360-B7BC-ED73B09B5A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69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chart" Target="../charts/chart1.xml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66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openxmlformats.org/officeDocument/2006/relationships/image" Target="../media/image64.sv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mp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7" Type="http://schemas.openxmlformats.org/officeDocument/2006/relationships/image" Target="../media/image21.sv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0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99AEDF-ABC0-4FCE-BA5D-1E1CE2B81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5597" y="173298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l-PL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onformational</a:t>
            </a:r>
            <a:r>
              <a:rPr lang="pl-PL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r>
              <a:rPr lang="pl-PL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nitrophthalic</a:t>
            </a:r>
            <a:r>
              <a:rPr lang="pl-PL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  <a:r>
              <a:rPr lang="pl-PL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pl-PL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quantum </a:t>
            </a:r>
            <a:r>
              <a:rPr lang="pl-PL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chemistry</a:t>
            </a:r>
            <a:r>
              <a:rPr lang="pl-PL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pl-PL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pl-PL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0AC0CAB-DFFC-450B-8CBB-6B39E52B4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5877" y="4578454"/>
            <a:ext cx="4267200" cy="2240633"/>
          </a:xfrm>
        </p:spPr>
        <p:txBody>
          <a:bodyPr>
            <a:normAutofit lnSpcReduction="10000"/>
          </a:bodyPr>
          <a:lstStyle/>
          <a:p>
            <a:pPr algn="l"/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Supervisor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Aleksander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Filarowski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</a:p>
          <a:p>
            <a:pPr algn="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Kinga Jóźwiak</a:t>
            </a:r>
          </a:p>
          <a:p>
            <a:pPr algn="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Wroclaw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9" descr="beznazwy2.png">
            <a:extLst>
              <a:ext uri="{FF2B5EF4-FFF2-40B4-BE49-F238E27FC236}">
                <a16:creationId xmlns:a16="http://schemas.microsoft.com/office/drawing/2014/main" id="{F8C33266-B630-44E0-A30B-B63225F12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7" y="154780"/>
            <a:ext cx="21590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 descr="Obraz zawierający clipart&#10;&#10;Opis wygenerowany automatycznie">
            <a:extLst>
              <a:ext uri="{FF2B5EF4-FFF2-40B4-BE49-F238E27FC236}">
                <a16:creationId xmlns:a16="http://schemas.microsoft.com/office/drawing/2014/main" id="{F9339AF6-A6E4-4AB8-B5C8-0FF34CA5D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652" y="639146"/>
            <a:ext cx="1876425" cy="70485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077652D-7A46-45F5-89D2-1BCDB1A89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97" y="4895908"/>
            <a:ext cx="3473181" cy="160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9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C0FF90A-204D-4866-A4FC-F6947FEE4054}"/>
              </a:ext>
            </a:extLst>
          </p:cNvPr>
          <p:cNvSpPr txBox="1"/>
          <p:nvPr/>
        </p:nvSpPr>
        <p:spPr>
          <a:xfrm>
            <a:off x="7601958" y="498287"/>
            <a:ext cx="1341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NERA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26400CB-7845-4B49-ADF0-B4CFCE165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101" y="3147773"/>
            <a:ext cx="2895787" cy="371022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AF5E0A42-D35E-4700-90B5-7110B226A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908113" cy="351780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771A17F-C1CA-40E3-9053-7D0A01000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113" y="1758901"/>
            <a:ext cx="7283887" cy="5063068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32F10497-3A7E-4F38-B8A7-085965CB1700}"/>
              </a:ext>
            </a:extLst>
          </p:cNvPr>
          <p:cNvSpPr/>
          <p:nvPr/>
        </p:nvSpPr>
        <p:spPr>
          <a:xfrm>
            <a:off x="4908113" y="1573887"/>
            <a:ext cx="290414" cy="3395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06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956597C7-4352-4C89-AADC-B67385E20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235" y="454920"/>
            <a:ext cx="4455530" cy="5691880"/>
          </a:xfrm>
          <a:prstGeom prst="rect">
            <a:avLst/>
          </a:prstGeom>
        </p:spPr>
      </p:pic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B1E30F42-C939-4CAF-839C-C945ADA87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509" y="1916161"/>
            <a:ext cx="3448759" cy="3025677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B0E8F65-4064-4D64-83EC-39BB6B89B07F}"/>
              </a:ext>
            </a:extLst>
          </p:cNvPr>
          <p:cNvSpPr txBox="1"/>
          <p:nvPr/>
        </p:nvSpPr>
        <p:spPr>
          <a:xfrm>
            <a:off x="313770" y="5546635"/>
            <a:ext cx="6964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IINS (1100 – 50 cm</a:t>
            </a:r>
            <a:r>
              <a:rPr lang="pl-PL" sz="2400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-1</a:t>
            </a:r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T=10 K),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MIR i FIR (4000 – 50 cm</a:t>
            </a:r>
            <a:r>
              <a:rPr lang="pl-PL" sz="2400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-1</a:t>
            </a:r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; 300 K &lt; T 5 K),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Raman</a:t>
            </a:r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(T=300 K)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E19BEDA-19A8-40FE-AD1A-BA97AADF2C9F}"/>
              </a:ext>
            </a:extLst>
          </p:cNvPr>
          <p:cNvSpPr txBox="1"/>
          <p:nvPr/>
        </p:nvSpPr>
        <p:spPr>
          <a:xfrm>
            <a:off x="558800" y="454920"/>
            <a:ext cx="5875867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pl-PL" sz="2800" dirty="0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pl-PL" sz="2800" dirty="0" err="1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2800" dirty="0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2800" dirty="0" err="1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analyze</a:t>
            </a:r>
            <a:r>
              <a:rPr lang="pl-PL" sz="2800" dirty="0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pl-PL" sz="2800" dirty="0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pl-PL" sz="2800" dirty="0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spectra ?</a:t>
            </a:r>
          </a:p>
        </p:txBody>
      </p:sp>
    </p:spTree>
    <p:extLst>
      <p:ext uri="{BB962C8B-B14F-4D97-AF65-F5344CB8AC3E}">
        <p14:creationId xmlns:p14="http://schemas.microsoft.com/office/powerpoint/2010/main" val="283658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781">
              <a:srgbClr val="B2BEDE"/>
            </a:gs>
            <a:gs pos="58175">
              <a:srgbClr val="BCC6E2"/>
            </a:gs>
            <a:gs pos="48100">
              <a:srgbClr val="C6CFE6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" descr="Prezentacja z wykresem słupkowym ">
            <a:extLst>
              <a:ext uri="{FF2B5EF4-FFF2-40B4-BE49-F238E27FC236}">
                <a16:creationId xmlns:a16="http://schemas.microsoft.com/office/drawing/2014/main" id="{18946DDF-D0B9-4152-9026-8149A09A5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05826" y="760830"/>
            <a:ext cx="2662312" cy="2662312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DBAB4DE8-7BAF-4D82-8DBD-21F9C996B439}"/>
              </a:ext>
            </a:extLst>
          </p:cNvPr>
          <p:cNvSpPr txBox="1"/>
          <p:nvPr/>
        </p:nvSpPr>
        <p:spPr>
          <a:xfrm>
            <a:off x="2353993" y="2459504"/>
            <a:ext cx="75684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err="1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pl-PL" sz="4000" dirty="0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4000" dirty="0" err="1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</a:t>
            </a:r>
            <a:endParaRPr lang="pl-PL" sz="4000" dirty="0">
              <a:ln w="0">
                <a:solidFill>
                  <a:schemeClr val="bg2">
                    <a:lumMod val="25000"/>
                  </a:schemeClr>
                </a:solidFill>
              </a:ln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4000" dirty="0">
              <a:ln w="0">
                <a:solidFill>
                  <a:schemeClr val="bg2">
                    <a:lumMod val="25000"/>
                  </a:schemeClr>
                </a:solidFill>
              </a:ln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4000" dirty="0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</p:txBody>
      </p:sp>
      <p:pic>
        <p:nvPicPr>
          <p:cNvPr id="11" name="Grafika 10" descr="Lupa">
            <a:extLst>
              <a:ext uri="{FF2B5EF4-FFF2-40B4-BE49-F238E27FC236}">
                <a16:creationId xmlns:a16="http://schemas.microsoft.com/office/drawing/2014/main" id="{36BCDC61-6A76-4D35-8914-ADE096F40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148773" y="3167572"/>
            <a:ext cx="2461847" cy="246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AC33148-6311-485C-9414-5391BDE4F64A}"/>
              </a:ext>
            </a:extLst>
          </p:cNvPr>
          <p:cNvSpPr txBox="1"/>
          <p:nvPr/>
        </p:nvSpPr>
        <p:spPr>
          <a:xfrm>
            <a:off x="3064412" y="196948"/>
            <a:ext cx="5387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Analyzed</a:t>
            </a:r>
            <a:r>
              <a:rPr lang="pl-PL" sz="3200" dirty="0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pl-PL" sz="3200" dirty="0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compounds</a:t>
            </a:r>
            <a:endParaRPr lang="pl-PL" sz="3200" dirty="0">
              <a:ln w="0">
                <a:solidFill>
                  <a:schemeClr val="bg2">
                    <a:lumMod val="25000"/>
                  </a:schemeClr>
                </a:solidFill>
              </a:ln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19DE2B6-24D8-48CD-ACDF-8724BEAC129D}"/>
              </a:ext>
            </a:extLst>
          </p:cNvPr>
          <p:cNvSpPr txBox="1"/>
          <p:nvPr/>
        </p:nvSpPr>
        <p:spPr>
          <a:xfrm>
            <a:off x="5892404" y="1617784"/>
            <a:ext cx="5387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3-nitrobenzene-1,2-dicarboxylic </a:t>
            </a:r>
            <a:r>
              <a:rPr lang="pl-PL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endParaRPr lang="pl-PL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(3-nitrophthalic </a:t>
            </a:r>
            <a:r>
              <a:rPr lang="pl-PL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pl-PL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9E02176-4E86-4CA8-9241-D1260650B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762" y="3434046"/>
            <a:ext cx="3966363" cy="276124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ACD1952-14CC-4D56-B518-A3CE19009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96" y="1192331"/>
            <a:ext cx="3395565" cy="223666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D9235045-E893-4BFC-898C-5D063E856317}"/>
              </a:ext>
            </a:extLst>
          </p:cNvPr>
          <p:cNvSpPr txBox="1"/>
          <p:nvPr/>
        </p:nvSpPr>
        <p:spPr>
          <a:xfrm>
            <a:off x="881961" y="4280674"/>
            <a:ext cx="5387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4-nitrobenzene-1,2-dicarboxylic </a:t>
            </a:r>
            <a:r>
              <a:rPr lang="pl-PL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endParaRPr lang="pl-PL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(4-nitrophthalic </a:t>
            </a:r>
            <a:r>
              <a:rPr lang="pl-PL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pl-PL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808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606F0D6-BF97-48B2-B2B7-C0F10BA3A8D5}"/>
              </a:ext>
            </a:extLst>
          </p:cNvPr>
          <p:cNvSpPr txBox="1"/>
          <p:nvPr/>
        </p:nvSpPr>
        <p:spPr>
          <a:xfrm>
            <a:off x="834683" y="323557"/>
            <a:ext cx="10522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Spectrum </a:t>
            </a:r>
            <a:r>
              <a:rPr lang="pl-PL" sz="3200" dirty="0" err="1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prepared</a:t>
            </a:r>
            <a:r>
              <a:rPr lang="pl-PL" sz="3200" dirty="0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3200" dirty="0" err="1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NuVis</a:t>
            </a:r>
            <a:endParaRPr lang="pl-PL" sz="3200" dirty="0">
              <a:ln>
                <a:solidFill>
                  <a:schemeClr val="bg2">
                    <a:lumMod val="25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94D9C8F-4E3A-4AC8-B776-BFEE7C7E8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008" y="3530988"/>
            <a:ext cx="2542309" cy="1553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AF234B01-12F2-4FAA-A79E-896E99C1BCF6}"/>
              </a:ext>
            </a:extLst>
          </p:cNvPr>
          <p:cNvSpPr txBox="1"/>
          <p:nvPr/>
        </p:nvSpPr>
        <p:spPr>
          <a:xfrm>
            <a:off x="9432130" y="1927272"/>
            <a:ext cx="921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K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A9022DE-9904-4BF6-9686-CE5152DD7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88" y="1532920"/>
            <a:ext cx="7104735" cy="500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3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60004B1-E198-4047-914B-38EC56AF0AD2}"/>
              </a:ext>
            </a:extLst>
          </p:cNvPr>
          <p:cNvSpPr txBox="1"/>
          <p:nvPr/>
        </p:nvSpPr>
        <p:spPr>
          <a:xfrm>
            <a:off x="834683" y="323557"/>
            <a:ext cx="10522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Spectrum </a:t>
            </a:r>
            <a:r>
              <a:rPr lang="pl-PL" sz="3200" dirty="0" err="1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prepared</a:t>
            </a:r>
            <a:r>
              <a:rPr lang="pl-PL" sz="3200" dirty="0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3200" dirty="0" err="1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NuVis</a:t>
            </a:r>
            <a:r>
              <a:rPr lang="pl-PL" sz="3200" dirty="0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5K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8B0D5B5-77A5-4964-9EAB-4E10D8BDC50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219864" y="-125357"/>
            <a:ext cx="2906793" cy="2028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C63BF96-87F3-438E-ADFF-1256C1AFC4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339933">
                <a:tint val="45000"/>
                <a:satMod val="400000"/>
              </a:srgbClr>
            </a:duotone>
          </a:blip>
          <a:srcRect l="10568" t="18403" r="18354" b="26417"/>
          <a:stretch/>
        </p:blipFill>
        <p:spPr>
          <a:xfrm>
            <a:off x="9791114" y="98476"/>
            <a:ext cx="2245272" cy="1420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AA6AFF6-5BF3-46EF-8A00-F27121938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374" y="1519311"/>
            <a:ext cx="7658740" cy="4989271"/>
          </a:xfrm>
          <a:prstGeom prst="rect">
            <a:avLst/>
          </a:prstGeom>
        </p:spPr>
      </p:pic>
      <p:sp>
        <p:nvSpPr>
          <p:cNvPr id="6" name="ZoneTexte 2">
            <a:extLst>
              <a:ext uri="{FF2B5EF4-FFF2-40B4-BE49-F238E27FC236}">
                <a16:creationId xmlns:a16="http://schemas.microsoft.com/office/drawing/2014/main" id="{DC64A3F7-9B30-4E62-9F93-395E2D7F1A61}"/>
              </a:ext>
            </a:extLst>
          </p:cNvPr>
          <p:cNvSpPr txBox="1"/>
          <p:nvPr/>
        </p:nvSpPr>
        <p:spPr>
          <a:xfrm>
            <a:off x="5731565" y="3161916"/>
            <a:ext cx="91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ν</a:t>
            </a:r>
            <a:r>
              <a:rPr lang="fr-FR" sz="1400" baseline="-25000" dirty="0" err="1"/>
              <a:t>δ</a:t>
            </a:r>
            <a:r>
              <a:rPr lang="fr-FR" sz="1400" dirty="0"/>
              <a:t>(OH) – </a:t>
            </a:r>
            <a:r>
              <a:rPr lang="fr-FR" sz="1400" dirty="0" err="1"/>
              <a:t>hydrogen</a:t>
            </a:r>
            <a:r>
              <a:rPr lang="fr-FR" sz="1400" dirty="0"/>
              <a:t> bridge</a:t>
            </a:r>
          </a:p>
        </p:txBody>
      </p:sp>
    </p:spTree>
    <p:extLst>
      <p:ext uri="{BB962C8B-B14F-4D97-AF65-F5344CB8AC3E}">
        <p14:creationId xmlns:p14="http://schemas.microsoft.com/office/powerpoint/2010/main" val="248406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3E94A5C8-6C08-4663-AE13-D3E6E65FD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810794"/>
            <a:ext cx="5651500" cy="4136014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ADC05CB8-40B4-451A-A9C7-832091CFC885}"/>
              </a:ext>
            </a:extLst>
          </p:cNvPr>
          <p:cNvSpPr txBox="1"/>
          <p:nvPr/>
        </p:nvSpPr>
        <p:spPr>
          <a:xfrm>
            <a:off x="5456393" y="190212"/>
            <a:ext cx="74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endParaRPr lang="pl-PL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2A398268-03DD-4787-B70B-82DD0F1DC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100" y="2011144"/>
            <a:ext cx="6233393" cy="4141082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41B02042-2880-470D-8BF3-868DB7A55346}"/>
              </a:ext>
            </a:extLst>
          </p:cNvPr>
          <p:cNvSpPr/>
          <p:nvPr/>
        </p:nvSpPr>
        <p:spPr>
          <a:xfrm>
            <a:off x="4165600" y="6022369"/>
            <a:ext cx="342900" cy="305088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72A7F08-BA4D-42C0-B0EF-BA92DF61317B}"/>
              </a:ext>
            </a:extLst>
          </p:cNvPr>
          <p:cNvSpPr/>
          <p:nvPr/>
        </p:nvSpPr>
        <p:spPr>
          <a:xfrm>
            <a:off x="6220136" y="6031804"/>
            <a:ext cx="342900" cy="3050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781BDB06-0C1D-4663-92BE-244DA4EEF2BB}"/>
              </a:ext>
            </a:extLst>
          </p:cNvPr>
          <p:cNvSpPr txBox="1"/>
          <p:nvPr/>
        </p:nvSpPr>
        <p:spPr>
          <a:xfrm>
            <a:off x="4508500" y="596756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OD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86830AA6-4CF5-4925-A190-DCCF0B213AE2}"/>
              </a:ext>
            </a:extLst>
          </p:cNvPr>
          <p:cNvSpPr txBox="1"/>
          <p:nvPr/>
        </p:nvSpPr>
        <p:spPr>
          <a:xfrm>
            <a:off x="6563036" y="5985724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OH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5B3ED553-8D23-46E4-B7BA-0452D404A610}"/>
              </a:ext>
            </a:extLst>
          </p:cNvPr>
          <p:cNvSpPr txBox="1"/>
          <p:nvPr/>
        </p:nvSpPr>
        <p:spPr>
          <a:xfrm>
            <a:off x="2866155" y="881150"/>
            <a:ext cx="931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</a:t>
            </a:r>
            <a:endParaRPr lang="pl-PL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13371F8-70B0-4820-847A-D596343B25A4}"/>
              </a:ext>
            </a:extLst>
          </p:cNvPr>
          <p:cNvSpPr txBox="1"/>
          <p:nvPr/>
        </p:nvSpPr>
        <p:spPr>
          <a:xfrm>
            <a:off x="7799544" y="987312"/>
            <a:ext cx="107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MIR</a:t>
            </a:r>
            <a:endParaRPr lang="pl-PL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E2F930C0-B1BA-4820-8796-7F8E511CB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07914" cy="1755984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D0DE138E-5A3B-4ACF-A62C-E6BF42B87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4086" y="36612"/>
            <a:ext cx="2307914" cy="1755984"/>
          </a:xfrm>
          <a:prstGeom prst="rect">
            <a:avLst/>
          </a:prstGeom>
          <a:ln w="38100">
            <a:solidFill>
              <a:srgbClr val="FF9933"/>
            </a:solidFill>
          </a:ln>
        </p:spPr>
      </p:pic>
      <p:sp>
        <p:nvSpPr>
          <p:cNvPr id="17" name="ZoneTexte 2">
            <a:extLst>
              <a:ext uri="{FF2B5EF4-FFF2-40B4-BE49-F238E27FC236}">
                <a16:creationId xmlns:a16="http://schemas.microsoft.com/office/drawing/2014/main" id="{AFE026FF-8FE1-4835-A5DA-75CE593EDE8D}"/>
              </a:ext>
            </a:extLst>
          </p:cNvPr>
          <p:cNvSpPr txBox="1"/>
          <p:nvPr/>
        </p:nvSpPr>
        <p:spPr>
          <a:xfrm>
            <a:off x="10108809" y="3221503"/>
            <a:ext cx="652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ν(OH)</a:t>
            </a:r>
          </a:p>
        </p:txBody>
      </p:sp>
      <p:sp>
        <p:nvSpPr>
          <p:cNvPr id="22" name="ZoneTexte 2">
            <a:extLst>
              <a:ext uri="{FF2B5EF4-FFF2-40B4-BE49-F238E27FC236}">
                <a16:creationId xmlns:a16="http://schemas.microsoft.com/office/drawing/2014/main" id="{09FB03A9-2DED-4CCF-8AD2-401DD6E25C56}"/>
              </a:ext>
            </a:extLst>
          </p:cNvPr>
          <p:cNvSpPr txBox="1"/>
          <p:nvPr/>
        </p:nvSpPr>
        <p:spPr>
          <a:xfrm>
            <a:off x="9090374" y="3217986"/>
            <a:ext cx="652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ν(O</a:t>
            </a:r>
            <a:r>
              <a:rPr lang="pl-PL" sz="1400" dirty="0"/>
              <a:t>D</a:t>
            </a:r>
            <a:r>
              <a:rPr lang="fr-FR" sz="1400" dirty="0"/>
              <a:t>)</a:t>
            </a:r>
          </a:p>
        </p:txBody>
      </p:sp>
      <p:sp>
        <p:nvSpPr>
          <p:cNvPr id="23" name="ZoneTexte 2">
            <a:extLst>
              <a:ext uri="{FF2B5EF4-FFF2-40B4-BE49-F238E27FC236}">
                <a16:creationId xmlns:a16="http://schemas.microsoft.com/office/drawing/2014/main" id="{262A90DD-61D6-4DF3-8264-0824E7FCCFAB}"/>
              </a:ext>
            </a:extLst>
          </p:cNvPr>
          <p:cNvSpPr txBox="1"/>
          <p:nvPr/>
        </p:nvSpPr>
        <p:spPr>
          <a:xfrm>
            <a:off x="10116414" y="4081685"/>
            <a:ext cx="652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ν(OH)</a:t>
            </a:r>
          </a:p>
        </p:txBody>
      </p:sp>
      <p:sp>
        <p:nvSpPr>
          <p:cNvPr id="24" name="ZoneTexte 2">
            <a:extLst>
              <a:ext uri="{FF2B5EF4-FFF2-40B4-BE49-F238E27FC236}">
                <a16:creationId xmlns:a16="http://schemas.microsoft.com/office/drawing/2014/main" id="{FC9DBFEA-C45F-40FA-A423-87502BB3CC02}"/>
              </a:ext>
            </a:extLst>
          </p:cNvPr>
          <p:cNvSpPr txBox="1"/>
          <p:nvPr/>
        </p:nvSpPr>
        <p:spPr>
          <a:xfrm>
            <a:off x="7064378" y="453013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DengXian" panose="02010600030101010101" pitchFamily="2" charset="-122"/>
                <a:ea typeface="DengXian" panose="02010600030101010101" pitchFamily="2" charset="-122"/>
              </a:rPr>
              <a:t>γ</a:t>
            </a:r>
            <a:r>
              <a:rPr lang="fr-FR" sz="1400" dirty="0"/>
              <a:t>(OH) </a:t>
            </a:r>
          </a:p>
        </p:txBody>
      </p:sp>
    </p:spTree>
    <p:extLst>
      <p:ext uri="{BB962C8B-B14F-4D97-AF65-F5344CB8AC3E}">
        <p14:creationId xmlns:p14="http://schemas.microsoft.com/office/powerpoint/2010/main" val="63290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C 0.03868 -4.81481E-6 0.07032 0.03588 0.07032 0.0801 C 0.07032 0.12431 0.03868 0.16042 -4.16667E-6 0.16042 C -0.03893 0.16042 -0.07031 0.12431 -0.07031 0.0801 C -0.07031 0.03588 -0.03893 -4.81481E-6 -4.16667E-6 -4.81481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4.07407E-6 C 0.03464 -4.07407E-6 0.06641 0.03658 0.06641 0.08172 C 0.06641 0.12662 0.03464 0.16343 -0.00416 0.16343 C -0.04296 0.16343 -0.07421 0.12662 -0.07421 0.08172 C -0.07421 0.03658 -0.04296 -4.07407E-6 -0.00416 -4.07407E-6 Z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0D68D0C-A1A7-4C70-9B85-25879B4B9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43" y="1382289"/>
            <a:ext cx="1482898" cy="14828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96B898C-BDB7-4A0B-B0BF-DC0AAAACE2A4}"/>
              </a:ext>
            </a:extLst>
          </p:cNvPr>
          <p:cNvSpPr txBox="1"/>
          <p:nvPr/>
        </p:nvSpPr>
        <p:spPr>
          <a:xfrm>
            <a:off x="415348" y="931975"/>
            <a:ext cx="194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E(I)=0 kcal/mol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BDC7AD3-F9A3-42D6-A792-7FB56DCAE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43" y="3035813"/>
            <a:ext cx="1482898" cy="14828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1F838C9-0586-4246-869D-BE039B8390C9}"/>
              </a:ext>
            </a:extLst>
          </p:cNvPr>
          <p:cNvSpPr txBox="1"/>
          <p:nvPr/>
        </p:nvSpPr>
        <p:spPr>
          <a:xfrm>
            <a:off x="2457796" y="904707"/>
            <a:ext cx="224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E(II)=2,35 kcal/mol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ABA2873-21AB-4A1B-B49F-4DB6F2288E77}"/>
              </a:ext>
            </a:extLst>
          </p:cNvPr>
          <p:cNvSpPr txBox="1"/>
          <p:nvPr/>
        </p:nvSpPr>
        <p:spPr>
          <a:xfrm>
            <a:off x="4753148" y="942363"/>
            <a:ext cx="238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E(III)=3,93 kcal/mol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A76CA26-550F-4D3B-96C7-1CD46F2B93E7}"/>
              </a:ext>
            </a:extLst>
          </p:cNvPr>
          <p:cNvSpPr txBox="1"/>
          <p:nvPr/>
        </p:nvSpPr>
        <p:spPr>
          <a:xfrm>
            <a:off x="7147848" y="931975"/>
            <a:ext cx="238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E(IV)=4,67 kcal/mol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4E9A466-357F-4521-A724-1CAE0F01B19D}"/>
              </a:ext>
            </a:extLst>
          </p:cNvPr>
          <p:cNvSpPr txBox="1"/>
          <p:nvPr/>
        </p:nvSpPr>
        <p:spPr>
          <a:xfrm>
            <a:off x="9535448" y="931975"/>
            <a:ext cx="238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E(V)=7,15 kcal/mol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3844056-89FD-41BF-B8E8-ED9B204F6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498" y="1382288"/>
            <a:ext cx="1482898" cy="14828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26103EE-C026-4EF3-B770-BB8043DEE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5097" y="3035813"/>
            <a:ext cx="1482898" cy="14828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E58AA13-6582-4C55-8F68-24C5FFA878BE}"/>
              </a:ext>
            </a:extLst>
          </p:cNvPr>
          <p:cNvSpPr txBox="1"/>
          <p:nvPr/>
        </p:nvSpPr>
        <p:spPr>
          <a:xfrm>
            <a:off x="3489498" y="176574"/>
            <a:ext cx="539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3-nitrophthalic </a:t>
            </a:r>
            <a:r>
              <a:rPr lang="pl-PL" sz="32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pl-PL" sz="3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conformers</a:t>
            </a:r>
            <a:endParaRPr lang="pl-PL" sz="32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40325FC-A9F0-4DE4-895E-8020487D70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1849" y="1382289"/>
            <a:ext cx="1482897" cy="14828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AD655675-EF89-4A4C-B7E5-477BEAEF23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5821" y="3035812"/>
            <a:ext cx="1482898" cy="14828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DC8E0D26-2566-466F-995A-41C02D511F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2574" y="1410042"/>
            <a:ext cx="1482897" cy="14828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58663345-1D30-4EB8-ADA7-5CCC159049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52574" y="3035813"/>
            <a:ext cx="1482896" cy="14828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B9D8CD9B-41A2-454B-AEDD-74990DF7E9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0568" y="3035813"/>
            <a:ext cx="1482897" cy="1482897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0B51BB0C-7FFF-4D0D-B408-6BF54AB81A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443259"/>
              </p:ext>
            </p:extLst>
          </p:nvPr>
        </p:nvGraphicFramePr>
        <p:xfrm>
          <a:off x="1172499" y="4568913"/>
          <a:ext cx="9548897" cy="2275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19" name="Obraz 18">
            <a:extLst>
              <a:ext uri="{FF2B5EF4-FFF2-40B4-BE49-F238E27FC236}">
                <a16:creationId xmlns:a16="http://schemas.microsoft.com/office/drawing/2014/main" id="{1B030716-0000-47FC-91C2-FD00BC6406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6595" y="1384653"/>
            <a:ext cx="1516870" cy="14805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739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404E794-953D-400A-A94E-CBDC456BBA16}"/>
              </a:ext>
            </a:extLst>
          </p:cNvPr>
          <p:cNvSpPr/>
          <p:nvPr/>
        </p:nvSpPr>
        <p:spPr>
          <a:xfrm>
            <a:off x="3405199" y="221734"/>
            <a:ext cx="5381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4-nitrophthalic </a:t>
            </a:r>
            <a:r>
              <a:rPr lang="pl-PL" sz="32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pl-PL" sz="3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conformers</a:t>
            </a:r>
            <a:endParaRPr lang="pl-PL" sz="32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74D139-BB23-4E63-94EB-5DD2BC204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561" y="2439830"/>
            <a:ext cx="1943100" cy="1943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33AC58E-66FF-4D9F-B080-282FCFD05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2085"/>
            <a:ext cx="1943100" cy="19351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79036E3-03F4-4C2E-827B-C9F57AE997E7}"/>
              </a:ext>
            </a:extLst>
          </p:cNvPr>
          <p:cNvSpPr txBox="1"/>
          <p:nvPr/>
        </p:nvSpPr>
        <p:spPr>
          <a:xfrm>
            <a:off x="415348" y="931975"/>
            <a:ext cx="194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E(I)=0 kcal/mol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08E572F-DBF2-41AD-8692-519A9DFB144C}"/>
              </a:ext>
            </a:extLst>
          </p:cNvPr>
          <p:cNvSpPr txBox="1"/>
          <p:nvPr/>
        </p:nvSpPr>
        <p:spPr>
          <a:xfrm>
            <a:off x="4759323" y="931975"/>
            <a:ext cx="2673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E(II,III)=0,51 kcal/mol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DF7472A-3F12-4CC5-9E27-0598FDEAE690}"/>
              </a:ext>
            </a:extLst>
          </p:cNvPr>
          <p:cNvSpPr txBox="1"/>
          <p:nvPr/>
        </p:nvSpPr>
        <p:spPr>
          <a:xfrm>
            <a:off x="8915400" y="931975"/>
            <a:ext cx="2371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E(IV)=6,52 kcal/mol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BA28281-E118-411B-897A-E01CA8746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8901" y="2395538"/>
            <a:ext cx="1943099" cy="1943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108A32B-4789-4F7F-9932-41BB8702A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0386" y="1364405"/>
            <a:ext cx="1972628" cy="1972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E8FDEE2-EB29-4ABB-A2C3-A6D629BAFA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8" y="2410302"/>
            <a:ext cx="1972628" cy="1972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66C9C2F-595B-4187-A806-36F278A41A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7483" y="1370688"/>
            <a:ext cx="1972628" cy="197262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DDC3E036-BE68-4021-AA00-FE3AFA1769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650762"/>
              </p:ext>
            </p:extLst>
          </p:nvPr>
        </p:nvGraphicFramePr>
        <p:xfrm>
          <a:off x="3246111" y="4462462"/>
          <a:ext cx="5688000" cy="239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4" name="Grafika 13" descr="Strzałka ciągła: obrót w lewo">
            <a:extLst>
              <a:ext uri="{FF2B5EF4-FFF2-40B4-BE49-F238E27FC236}">
                <a16:creationId xmlns:a16="http://schemas.microsoft.com/office/drawing/2014/main" id="{EE10EF09-DF3C-4F4B-A428-79E61DA751C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714490" y="2839605"/>
            <a:ext cx="718184" cy="589395"/>
          </a:xfrm>
          <a:prstGeom prst="rect">
            <a:avLst/>
          </a:prstGeom>
        </p:spPr>
      </p:pic>
      <p:pic>
        <p:nvPicPr>
          <p:cNvPr id="15" name="Grafika 14" descr="Strzałka ciągła: obrót w lewo">
            <a:extLst>
              <a:ext uri="{FF2B5EF4-FFF2-40B4-BE49-F238E27FC236}">
                <a16:creationId xmlns:a16="http://schemas.microsoft.com/office/drawing/2014/main" id="{DFC516D8-D7B2-4BB9-90EB-93C817C13FA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5400000">
            <a:off x="4990702" y="2703383"/>
            <a:ext cx="549117" cy="7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2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E57B2F6-68E9-4C14-8335-7FDDFCC77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23" y="280337"/>
            <a:ext cx="2857500" cy="2857500"/>
          </a:xfrm>
          <a:prstGeom prst="rect">
            <a:avLst/>
          </a:prstGeom>
          <a:ln w="3175">
            <a:solidFill>
              <a:schemeClr val="tx1"/>
            </a:solidFill>
            <a:prstDash val="sysDot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21F369D-0BD6-4D84-B2BD-F56359864ECB}"/>
              </a:ext>
            </a:extLst>
          </p:cNvPr>
          <p:cNvSpPr txBox="1"/>
          <p:nvPr/>
        </p:nvSpPr>
        <p:spPr>
          <a:xfrm>
            <a:off x="6359387" y="280337"/>
            <a:ext cx="5676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longation</a:t>
            </a:r>
            <a:r>
              <a:rPr lang="en-US" sz="3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the hydrogen bond</a:t>
            </a:r>
            <a:endParaRPr lang="pl-PL" sz="32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3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3-nitrophthalic </a:t>
            </a:r>
            <a:r>
              <a:rPr lang="pl-PL" sz="32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endParaRPr lang="pl-PL" sz="32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563A855-9BA7-4F3C-B5EF-68824335B68D}"/>
              </a:ext>
            </a:extLst>
          </p:cNvPr>
          <p:cNvSpPr/>
          <p:nvPr/>
        </p:nvSpPr>
        <p:spPr>
          <a:xfrm>
            <a:off x="8462337" y="6400800"/>
            <a:ext cx="1422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</a:t>
            </a:r>
            <a:r>
              <a:rPr lang="pl-PL" b="1" dirty="0"/>
              <a:t>d(OH) [Å]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7F89646-0D20-45F3-859D-F450ED1A0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428" y="3429000"/>
            <a:ext cx="2857500" cy="28575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graphicFrame>
        <p:nvGraphicFramePr>
          <p:cNvPr id="8" name="Диаграмма 6">
            <a:extLst>
              <a:ext uri="{FF2B5EF4-FFF2-40B4-BE49-F238E27FC236}">
                <a16:creationId xmlns:a16="http://schemas.microsoft.com/office/drawing/2014/main" id="{B514050E-AABD-4CC5-80C5-A3CF61A7FD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41467"/>
              </p:ext>
            </p:extLst>
          </p:nvPr>
        </p:nvGraphicFramePr>
        <p:xfrm>
          <a:off x="5328745" y="1671145"/>
          <a:ext cx="6594432" cy="4729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127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781">
              <a:srgbClr val="B2BEDE"/>
            </a:gs>
            <a:gs pos="58175">
              <a:srgbClr val="BCC6E2"/>
            </a:gs>
            <a:gs pos="48100">
              <a:srgbClr val="C6CFE6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BAB4DE8-7BAF-4D82-8DBD-21F9C996B439}"/>
              </a:ext>
            </a:extLst>
          </p:cNvPr>
          <p:cNvSpPr txBox="1"/>
          <p:nvPr/>
        </p:nvSpPr>
        <p:spPr>
          <a:xfrm>
            <a:off x="2311791" y="1127901"/>
            <a:ext cx="756841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</a:p>
          <a:p>
            <a:pPr algn="ctr"/>
            <a:endParaRPr lang="pl-PL" sz="4000" dirty="0">
              <a:ln w="0">
                <a:solidFill>
                  <a:schemeClr val="bg2">
                    <a:lumMod val="25000"/>
                  </a:schemeClr>
                </a:solidFill>
              </a:ln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 err="1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pl-PL" sz="4000" dirty="0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dirty="0" err="1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pl-PL" sz="4000" dirty="0">
              <a:ln w="0">
                <a:solidFill>
                  <a:schemeClr val="bg2">
                    <a:lumMod val="25000"/>
                  </a:schemeClr>
                </a:solidFill>
              </a:ln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 err="1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pl-PL" sz="4000" dirty="0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4000" dirty="0" err="1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</a:t>
            </a:r>
            <a:r>
              <a:rPr lang="pl-PL" sz="4000" dirty="0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 err="1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pl-PL" sz="4000" dirty="0">
              <a:ln w="0">
                <a:solidFill>
                  <a:schemeClr val="bg2">
                    <a:lumMod val="25000"/>
                  </a:schemeClr>
                </a:solidFill>
              </a:ln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 err="1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Bibliography</a:t>
            </a:r>
            <a:endParaRPr lang="pl-PL" sz="4000" dirty="0">
              <a:ln w="0">
                <a:solidFill>
                  <a:schemeClr val="bg2">
                    <a:lumMod val="25000"/>
                  </a:schemeClr>
                </a:solidFill>
              </a:ln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l-PL" sz="4000" dirty="0">
              <a:ln w="0">
                <a:solidFill>
                  <a:schemeClr val="bg2">
                    <a:lumMod val="25000"/>
                  </a:schemeClr>
                </a:solidFill>
              </a:ln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l-PL" sz="4000" dirty="0">
              <a:ln w="0">
                <a:solidFill>
                  <a:schemeClr val="bg2">
                    <a:lumMod val="25000"/>
                  </a:schemeClr>
                </a:solidFill>
              </a:ln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4000" dirty="0">
              <a:ln w="0">
                <a:solidFill>
                  <a:schemeClr val="bg2">
                    <a:lumMod val="25000"/>
                  </a:schemeClr>
                </a:solidFill>
              </a:ln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l-PL" sz="4000" dirty="0">
              <a:ln w="0">
                <a:solidFill>
                  <a:schemeClr val="bg2">
                    <a:lumMod val="25000"/>
                  </a:schemeClr>
                </a:solidFill>
              </a:ln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4000" dirty="0">
              <a:ln w="0">
                <a:solidFill>
                  <a:schemeClr val="bg2">
                    <a:lumMod val="25000"/>
                  </a:schemeClr>
                </a:solidFill>
              </a:ln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96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A961252-0EF9-406B-B534-3955C7F07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141" y="225212"/>
            <a:ext cx="2851251" cy="284255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F771E52-056B-401D-9B77-0B4E63427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683" y="3303433"/>
            <a:ext cx="2851251" cy="285125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46E856BD-E4C5-42CA-B076-AA96FD355E81}"/>
              </a:ext>
            </a:extLst>
          </p:cNvPr>
          <p:cNvSpPr/>
          <p:nvPr/>
        </p:nvSpPr>
        <p:spPr>
          <a:xfrm>
            <a:off x="672662" y="225212"/>
            <a:ext cx="560922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longation</a:t>
            </a:r>
            <a:r>
              <a:rPr lang="en-US" sz="3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the hydrogen bond</a:t>
            </a:r>
            <a:endParaRPr lang="pl-PL" sz="32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3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4-nitrophthalic </a:t>
            </a:r>
            <a:r>
              <a:rPr lang="pl-PL" sz="32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endParaRPr lang="pl-PL" sz="32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5F9FCD71-1552-4255-9EF0-440656A7EA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340738"/>
              </p:ext>
            </p:extLst>
          </p:nvPr>
        </p:nvGraphicFramePr>
        <p:xfrm>
          <a:off x="382278" y="1645721"/>
          <a:ext cx="5713722" cy="4813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Prostokąt 6">
            <a:extLst>
              <a:ext uri="{FF2B5EF4-FFF2-40B4-BE49-F238E27FC236}">
                <a16:creationId xmlns:a16="http://schemas.microsoft.com/office/drawing/2014/main" id="{EBE0B93F-3A3E-4CCA-9910-A9338111125F}"/>
              </a:ext>
            </a:extLst>
          </p:cNvPr>
          <p:cNvSpPr/>
          <p:nvPr/>
        </p:nvSpPr>
        <p:spPr>
          <a:xfrm>
            <a:off x="2347722" y="6274083"/>
            <a:ext cx="1422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</a:t>
            </a:r>
            <a:r>
              <a:rPr lang="pl-PL" b="1" dirty="0"/>
              <a:t>d(OH) [Å]</a:t>
            </a:r>
          </a:p>
        </p:txBody>
      </p:sp>
    </p:spTree>
    <p:extLst>
      <p:ext uri="{BB962C8B-B14F-4D97-AF65-F5344CB8AC3E}">
        <p14:creationId xmlns:p14="http://schemas.microsoft.com/office/powerpoint/2010/main" val="56840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781">
              <a:srgbClr val="B2BEDE"/>
            </a:gs>
            <a:gs pos="58175">
              <a:srgbClr val="BCC6E2"/>
            </a:gs>
            <a:gs pos="48100">
              <a:srgbClr val="C6CFE6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BAB4DE8-7BAF-4D82-8DBD-21F9C996B439}"/>
              </a:ext>
            </a:extLst>
          </p:cNvPr>
          <p:cNvSpPr txBox="1"/>
          <p:nvPr/>
        </p:nvSpPr>
        <p:spPr>
          <a:xfrm>
            <a:off x="2311791" y="2532325"/>
            <a:ext cx="7568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err="1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pl-PL" sz="4000" dirty="0">
              <a:ln w="0">
                <a:solidFill>
                  <a:schemeClr val="bg2">
                    <a:lumMod val="25000"/>
                  </a:schemeClr>
                </a:solidFill>
              </a:ln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2D37591-0DD9-490D-82E0-0693A7C4FED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38141" y="1552751"/>
            <a:ext cx="1747201" cy="16248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EE55FE9-5F59-4081-B967-CECFB9FE57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1191" y="3015794"/>
            <a:ext cx="1196737" cy="120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4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781">
              <a:srgbClr val="B2BEDE"/>
            </a:gs>
            <a:gs pos="58175">
              <a:srgbClr val="BCC6E2"/>
            </a:gs>
            <a:gs pos="48100">
              <a:srgbClr val="C6CFE6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53686C25-7E85-4DC4-BA39-019691D45C72}"/>
              </a:ext>
            </a:extLst>
          </p:cNvPr>
          <p:cNvSpPr txBox="1"/>
          <p:nvPr/>
        </p:nvSpPr>
        <p:spPr>
          <a:xfrm>
            <a:off x="778412" y="610136"/>
            <a:ext cx="106351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bond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electrostatic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science,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receive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full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information about the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with hydrogen bonding it is necessary to use three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IR,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Raman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uantum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computations allow you to get a lot of information about the structure and interactions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changing the positioning of substituents or individual atoms we get seemingly the same compounds but with different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interesting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50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B222879-E364-4BA2-BA3D-23450E2216CD}"/>
              </a:ext>
            </a:extLst>
          </p:cNvPr>
          <p:cNvSpPr txBox="1"/>
          <p:nvPr/>
        </p:nvSpPr>
        <p:spPr>
          <a:xfrm>
            <a:off x="5164666" y="643466"/>
            <a:ext cx="863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Bibliography</a:t>
            </a:r>
            <a:endParaRPr lang="pl-PL" sz="3200" dirty="0">
              <a:ln w="0"/>
              <a:solidFill>
                <a:schemeClr val="tx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DC3710C-45AD-4ACA-A86F-96BE59EFE378}"/>
              </a:ext>
            </a:extLst>
          </p:cNvPr>
          <p:cNvSpPr txBox="1"/>
          <p:nvPr/>
        </p:nvSpPr>
        <p:spPr>
          <a:xfrm>
            <a:off x="1134533" y="1375769"/>
            <a:ext cx="992293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 Sobczyk, D. Chudoba, P. M.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Tolstoy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Filarowski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Brief Notes on Theoretical and Experimental Investigations of Intramolecular Hydrogen Bonding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Molecules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2016,21,1657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Petri M.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Pihko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Bonding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WILEY-VCH, 2009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Gilli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P.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Gilli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z Comprehensive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Bond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IUCr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Oxford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Publications, 2009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S.W.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Lovesey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Neutron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Scattering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Condensed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Matter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Vol. 2, International Series of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monographs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Oxford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Publications, 2003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Marechal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Bond and the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Molecule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chemistry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aqueous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media, 2007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Kohen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Limbach,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Isotope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Chemistry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Biology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Taylor &amp; Francis </a:t>
            </a:r>
            <a:r>
              <a:rPr lang="pl-PL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8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781">
              <a:srgbClr val="B2BEDE"/>
            </a:gs>
            <a:gs pos="58175">
              <a:srgbClr val="BCC6E2"/>
            </a:gs>
            <a:gs pos="48100">
              <a:srgbClr val="C6CFE6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BAB4DE8-7BAF-4D82-8DBD-21F9C996B439}"/>
              </a:ext>
            </a:extLst>
          </p:cNvPr>
          <p:cNvSpPr txBox="1"/>
          <p:nvPr/>
        </p:nvSpPr>
        <p:spPr>
          <a:xfrm>
            <a:off x="2311791" y="2532325"/>
            <a:ext cx="7568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err="1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pl-PL" sz="4000" dirty="0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dirty="0" err="1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4000" dirty="0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4000" dirty="0" err="1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4000" dirty="0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dirty="0" err="1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endParaRPr lang="pl-PL" sz="4000" dirty="0">
              <a:ln w="0">
                <a:solidFill>
                  <a:schemeClr val="bg2">
                    <a:lumMod val="25000"/>
                  </a:schemeClr>
                </a:solidFill>
              </a:ln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rafika 11" descr="Twarz puszczająca oko z wypełnieniem">
            <a:extLst>
              <a:ext uri="{FF2B5EF4-FFF2-40B4-BE49-F238E27FC236}">
                <a16:creationId xmlns:a16="http://schemas.microsoft.com/office/drawing/2014/main" id="{A043D335-D02D-4050-807B-DE8D87595D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64629" y="340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781">
              <a:srgbClr val="B2BEDE"/>
            </a:gs>
            <a:gs pos="58175">
              <a:srgbClr val="BCC6E2"/>
            </a:gs>
            <a:gs pos="48100">
              <a:srgbClr val="C6CFE6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BAB4DE8-7BAF-4D82-8DBD-21F9C996B439}"/>
              </a:ext>
            </a:extLst>
          </p:cNvPr>
          <p:cNvSpPr txBox="1"/>
          <p:nvPr/>
        </p:nvSpPr>
        <p:spPr>
          <a:xfrm>
            <a:off x="2269588" y="2118133"/>
            <a:ext cx="75684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dirty="0" err="1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heoretical</a:t>
            </a:r>
            <a:r>
              <a:rPr lang="en-US" sz="4000" dirty="0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introduction </a:t>
            </a:r>
            <a:endParaRPr lang="pl-PL" sz="4000" dirty="0">
              <a:ln w="0">
                <a:solidFill>
                  <a:schemeClr val="bg2">
                    <a:lumMod val="25000"/>
                  </a:schemeClr>
                </a:solidFill>
              </a:ln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4000" dirty="0">
              <a:ln w="0">
                <a:solidFill>
                  <a:schemeClr val="bg2">
                    <a:lumMod val="25000"/>
                  </a:schemeClr>
                </a:solidFill>
              </a:ln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4000" dirty="0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dirty="0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most important information </a:t>
            </a:r>
            <a:r>
              <a:rPr lang="pl-PL" sz="4000" dirty="0" err="1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pl-PL" sz="4000" dirty="0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r>
              <a:rPr lang="en-US" sz="4000" dirty="0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experiment</a:t>
            </a:r>
            <a:endParaRPr lang="pl-PL" sz="4000" dirty="0">
              <a:ln w="0">
                <a:solidFill>
                  <a:schemeClr val="bg2">
                    <a:lumMod val="25000"/>
                  </a:schemeClr>
                </a:solidFill>
              </a:ln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a 4" descr="Głowa z kołami zębatymi">
            <a:extLst>
              <a:ext uri="{FF2B5EF4-FFF2-40B4-BE49-F238E27FC236}">
                <a16:creationId xmlns:a16="http://schemas.microsoft.com/office/drawing/2014/main" id="{0A06CF30-7237-4379-A3E4-AF17B1C3C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28336" y="1095007"/>
            <a:ext cx="1648264" cy="1648264"/>
          </a:xfrm>
          <a:prstGeom prst="rect">
            <a:avLst/>
          </a:prstGeom>
        </p:spPr>
      </p:pic>
      <p:pic>
        <p:nvPicPr>
          <p:cNvPr id="7" name="Grafika 6" descr="Wykres kołowy">
            <a:extLst>
              <a:ext uri="{FF2B5EF4-FFF2-40B4-BE49-F238E27FC236}">
                <a16:creationId xmlns:a16="http://schemas.microsoft.com/office/drawing/2014/main" id="{C4782DBA-A48B-46ED-B196-78A3D0167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056079" y="1799860"/>
            <a:ext cx="1741681" cy="1741681"/>
          </a:xfrm>
          <a:prstGeom prst="rect">
            <a:avLst/>
          </a:prstGeom>
        </p:spPr>
      </p:pic>
      <p:pic>
        <p:nvPicPr>
          <p:cNvPr id="9" name="Grafika 8" descr="Wykres słupkowy z trendem spadkowym">
            <a:extLst>
              <a:ext uri="{FF2B5EF4-FFF2-40B4-BE49-F238E27FC236}">
                <a16:creationId xmlns:a16="http://schemas.microsoft.com/office/drawing/2014/main" id="{C54F3C32-1F9A-4DBC-9DAA-06F9E0D491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353994" y="4672678"/>
            <a:ext cx="1648264" cy="16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6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F5CC90-EBD3-46C2-832B-89A895E5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HYDROGEN BOND</a:t>
            </a:r>
          </a:p>
        </p:txBody>
      </p:sp>
      <p:pic>
        <p:nvPicPr>
          <p:cNvPr id="25" name="Symbol zastępczy zawartości 24">
            <a:extLst>
              <a:ext uri="{FF2B5EF4-FFF2-40B4-BE49-F238E27FC236}">
                <a16:creationId xmlns:a16="http://schemas.microsoft.com/office/drawing/2014/main" id="{EDE75D48-1DE0-4F49-97B4-0235FEE1A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" y="1461703"/>
            <a:ext cx="3079882" cy="2354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Schemat blokowy: dysk magnetyczny 4">
            <a:extLst>
              <a:ext uri="{FF2B5EF4-FFF2-40B4-BE49-F238E27FC236}">
                <a16:creationId xmlns:a16="http://schemas.microsoft.com/office/drawing/2014/main" id="{A2947DFE-B38B-4FEA-8074-F522B2B2E812}"/>
              </a:ext>
            </a:extLst>
          </p:cNvPr>
          <p:cNvSpPr/>
          <p:nvPr/>
        </p:nvSpPr>
        <p:spPr>
          <a:xfrm rot="449152">
            <a:off x="7182680" y="1199114"/>
            <a:ext cx="728869" cy="418893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8434AEF0-AE32-481C-AB53-C09FB8FD1D0E}"/>
              </a:ext>
            </a:extLst>
          </p:cNvPr>
          <p:cNvCxnSpPr/>
          <p:nvPr/>
        </p:nvCxnSpPr>
        <p:spPr>
          <a:xfrm>
            <a:off x="7818783" y="1437775"/>
            <a:ext cx="583095" cy="155196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29EBE28-5824-46A0-B7DA-EF397EA8ADC4}"/>
              </a:ext>
            </a:extLst>
          </p:cNvPr>
          <p:cNvSpPr txBox="1"/>
          <p:nvPr/>
        </p:nvSpPr>
        <p:spPr>
          <a:xfrm>
            <a:off x="8401878" y="1371514"/>
            <a:ext cx="56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A26AE866-A58C-49E3-86CE-DC4B18646F18}"/>
              </a:ext>
            </a:extLst>
          </p:cNvPr>
          <p:cNvCxnSpPr/>
          <p:nvPr/>
        </p:nvCxnSpPr>
        <p:spPr>
          <a:xfrm flipH="1">
            <a:off x="8772939" y="1449112"/>
            <a:ext cx="397566" cy="143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60ADD9A-DCB6-4CC7-98EA-5C13650F318C}"/>
              </a:ext>
            </a:extLst>
          </p:cNvPr>
          <p:cNvSpPr txBox="1"/>
          <p:nvPr/>
        </p:nvSpPr>
        <p:spPr>
          <a:xfrm>
            <a:off x="9195351" y="1140167"/>
            <a:ext cx="397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CEEF8B3D-8582-480D-A305-96548328CC19}"/>
              </a:ext>
            </a:extLst>
          </p:cNvPr>
          <p:cNvCxnSpPr>
            <a:cxnSpLocks/>
          </p:cNvCxnSpPr>
          <p:nvPr/>
        </p:nvCxnSpPr>
        <p:spPr>
          <a:xfrm flipH="1">
            <a:off x="9609067" y="1203072"/>
            <a:ext cx="107673" cy="1258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ED63FC09-EA37-4D3F-A11B-E3C6E7DFCB20}"/>
              </a:ext>
            </a:extLst>
          </p:cNvPr>
          <p:cNvCxnSpPr>
            <a:cxnSpLocks/>
          </p:cNvCxnSpPr>
          <p:nvPr/>
        </p:nvCxnSpPr>
        <p:spPr>
          <a:xfrm flipH="1">
            <a:off x="9732890" y="1049331"/>
            <a:ext cx="107673" cy="1258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85A0A380-D5A2-49A7-B558-8B3D82F1432D}"/>
              </a:ext>
            </a:extLst>
          </p:cNvPr>
          <p:cNvCxnSpPr>
            <a:cxnSpLocks/>
          </p:cNvCxnSpPr>
          <p:nvPr/>
        </p:nvCxnSpPr>
        <p:spPr>
          <a:xfrm flipH="1">
            <a:off x="9856713" y="895103"/>
            <a:ext cx="107673" cy="1258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2352D2A-82C4-4F92-9F2E-03FECE937520}"/>
              </a:ext>
            </a:extLst>
          </p:cNvPr>
          <p:cNvSpPr txBox="1"/>
          <p:nvPr/>
        </p:nvSpPr>
        <p:spPr>
          <a:xfrm>
            <a:off x="9980536" y="525906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9048E41E-48FF-4EB2-B1EF-5F4F39305A14}"/>
              </a:ext>
            </a:extLst>
          </p:cNvPr>
          <p:cNvCxnSpPr>
            <a:cxnSpLocks/>
          </p:cNvCxnSpPr>
          <p:nvPr/>
        </p:nvCxnSpPr>
        <p:spPr>
          <a:xfrm flipH="1">
            <a:off x="10372300" y="617539"/>
            <a:ext cx="503583" cy="12699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Schemat blokowy: dysk magnetyczny 22">
            <a:extLst>
              <a:ext uri="{FF2B5EF4-FFF2-40B4-BE49-F238E27FC236}">
                <a16:creationId xmlns:a16="http://schemas.microsoft.com/office/drawing/2014/main" id="{441A7AAF-A9D1-4D2A-A613-7E0F7B04AF8E}"/>
              </a:ext>
            </a:extLst>
          </p:cNvPr>
          <p:cNvSpPr/>
          <p:nvPr/>
        </p:nvSpPr>
        <p:spPr>
          <a:xfrm rot="20779301">
            <a:off x="10824697" y="338209"/>
            <a:ext cx="728869" cy="418893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7" name="Obraz 26" descr="Obraz zawierający tekst, mapa&#10;&#10;Opis wygenerowany automatycznie">
            <a:extLst>
              <a:ext uri="{FF2B5EF4-FFF2-40B4-BE49-F238E27FC236}">
                <a16:creationId xmlns:a16="http://schemas.microsoft.com/office/drawing/2014/main" id="{92EC900B-5D9D-480B-8742-3C5E3C644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99" y="1990995"/>
            <a:ext cx="4872383" cy="3818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Obraz 3" descr="Obraz zawierający tekst, mapa&#10;&#10;Opis wygenerowany automatycznie">
            <a:extLst>
              <a:ext uri="{FF2B5EF4-FFF2-40B4-BE49-F238E27FC236}">
                <a16:creationId xmlns:a16="http://schemas.microsoft.com/office/drawing/2014/main" id="{A509BBD9-1932-44A1-AA4E-A61F7FB56E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329" y="2901123"/>
            <a:ext cx="4467455" cy="3825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4079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C9CDCE-1E37-44E7-ABBF-D8079F8B6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74" y="344221"/>
            <a:ext cx="10638692" cy="139991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pl-PL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– </a:t>
            </a:r>
            <a:r>
              <a:rPr lang="pl-PL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---- </a:t>
            </a:r>
            <a:r>
              <a:rPr lang="pl-PL" sz="6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60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ymbol zastępczy zawartości 4" descr="Strzałka: lekko zakrzywiona">
            <a:extLst>
              <a:ext uri="{FF2B5EF4-FFF2-40B4-BE49-F238E27FC236}">
                <a16:creationId xmlns:a16="http://schemas.microsoft.com/office/drawing/2014/main" id="{262AE7A2-6389-4F1D-9C70-8922245B8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563824">
            <a:off x="3785605" y="1293500"/>
            <a:ext cx="914400" cy="914400"/>
          </a:xfr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694CB38-EF09-4920-8A3B-9577EB5E3F0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207972" y="1123839"/>
            <a:ext cx="1188823" cy="1182727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BD631D46-AA74-4DC9-82C2-C8F13C6AC90F}"/>
              </a:ext>
            </a:extLst>
          </p:cNvPr>
          <p:cNvSpPr txBox="1"/>
          <p:nvPr/>
        </p:nvSpPr>
        <p:spPr>
          <a:xfrm>
            <a:off x="1358277" y="1744133"/>
            <a:ext cx="2312211" cy="107721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</a:t>
            </a: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donor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A9BA223-29E4-4784-8B7F-4571E6D362D1}"/>
              </a:ext>
            </a:extLst>
          </p:cNvPr>
          <p:cNvSpPr txBox="1"/>
          <p:nvPr/>
        </p:nvSpPr>
        <p:spPr>
          <a:xfrm>
            <a:off x="8261756" y="1800080"/>
            <a:ext cx="2858531" cy="107721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</a:t>
            </a:r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acceptor</a:t>
            </a:r>
            <a:endParaRPr lang="pl-PL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2FD0610-2755-4BF7-8D1E-D2FD7EF8B714}"/>
              </a:ext>
            </a:extLst>
          </p:cNvPr>
          <p:cNvSpPr txBox="1"/>
          <p:nvPr/>
        </p:nvSpPr>
        <p:spPr>
          <a:xfrm>
            <a:off x="616634" y="3433317"/>
            <a:ext cx="103392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ydrogen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bonds form typically between polar or polarized X –H  bonds and electronegative acceptor atoms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possesses a signiﬁcant electrostatic character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39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AE5050E-1C3C-422A-94EC-B83A4273F7B0}"/>
              </a:ext>
            </a:extLst>
          </p:cNvPr>
          <p:cNvSpPr txBox="1"/>
          <p:nvPr/>
        </p:nvSpPr>
        <p:spPr>
          <a:xfrm>
            <a:off x="1693334" y="592667"/>
            <a:ext cx="8822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H-</a:t>
            </a:r>
            <a:r>
              <a:rPr lang="pl-PL" sz="32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bond</a:t>
            </a:r>
            <a:r>
              <a:rPr lang="pl-PL" sz="3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pl-PL" sz="3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32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pl-PL" sz="3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endParaRPr lang="pl-PL" sz="320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Obraz zawierający niebo, obiekt&#10;&#10;Opis wygenerowany automatycznie">
            <a:extLst>
              <a:ext uri="{FF2B5EF4-FFF2-40B4-BE49-F238E27FC236}">
                <a16:creationId xmlns:a16="http://schemas.microsoft.com/office/drawing/2014/main" id="{B5BF3DE3-7077-4499-A620-218123FF5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1" y="1487189"/>
            <a:ext cx="2811606" cy="2720909"/>
          </a:xfrm>
          <a:prstGeom prst="rect">
            <a:avLst/>
          </a:prstGeom>
        </p:spPr>
      </p:pic>
      <p:pic>
        <p:nvPicPr>
          <p:cNvPr id="6" name="Obraz 5" descr="Obraz zawierający obiekt&#10;&#10;Opis wygenerowany automatycznie">
            <a:extLst>
              <a:ext uri="{FF2B5EF4-FFF2-40B4-BE49-F238E27FC236}">
                <a16:creationId xmlns:a16="http://schemas.microsoft.com/office/drawing/2014/main" id="{61E57231-0D9A-41F4-93F3-038772A27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85" y="1660426"/>
            <a:ext cx="2557082" cy="2374434"/>
          </a:xfrm>
          <a:prstGeom prst="rect">
            <a:avLst/>
          </a:prstGeom>
        </p:spPr>
      </p:pic>
      <p:pic>
        <p:nvPicPr>
          <p:cNvPr id="8" name="Obraz 7" descr="Obraz zawierający obiekt&#10;&#10;Opis wygenerowany automatycznie">
            <a:extLst>
              <a:ext uri="{FF2B5EF4-FFF2-40B4-BE49-F238E27FC236}">
                <a16:creationId xmlns:a16="http://schemas.microsoft.com/office/drawing/2014/main" id="{1E27B3B2-CC36-4E38-859E-E245E893B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63890"/>
            <a:ext cx="2336800" cy="2470970"/>
          </a:xfrm>
          <a:prstGeom prst="rect">
            <a:avLst/>
          </a:prstGeom>
        </p:spPr>
      </p:pic>
      <p:pic>
        <p:nvPicPr>
          <p:cNvPr id="10" name="Obraz 9" descr="Obraz zawierający obiekt&#10;&#10;Opis wygenerowany automatycznie">
            <a:extLst>
              <a:ext uri="{FF2B5EF4-FFF2-40B4-BE49-F238E27FC236}">
                <a16:creationId xmlns:a16="http://schemas.microsoft.com/office/drawing/2014/main" id="{6AA5FF47-9081-4904-B4F6-1FEB0C3E6E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581" y="1563890"/>
            <a:ext cx="2607733" cy="2678594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3DFB44FF-7238-48E1-B4AA-D203FF86149D}"/>
              </a:ext>
            </a:extLst>
          </p:cNvPr>
          <p:cNvSpPr/>
          <p:nvPr/>
        </p:nvSpPr>
        <p:spPr>
          <a:xfrm>
            <a:off x="1270000" y="1660426"/>
            <a:ext cx="1049867" cy="405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EC1DB009-6257-406C-83EB-950245B54013}"/>
              </a:ext>
            </a:extLst>
          </p:cNvPr>
          <p:cNvSpPr/>
          <p:nvPr/>
        </p:nvSpPr>
        <p:spPr>
          <a:xfrm>
            <a:off x="4081606" y="1660426"/>
            <a:ext cx="1235124" cy="405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5D2E1F00-862F-4AC0-B48E-415CC2B1640A}"/>
              </a:ext>
            </a:extLst>
          </p:cNvPr>
          <p:cNvSpPr/>
          <p:nvPr/>
        </p:nvSpPr>
        <p:spPr>
          <a:xfrm>
            <a:off x="6925733" y="1487189"/>
            <a:ext cx="948267" cy="3416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Grafika 14" descr="Piramida z poziomami">
            <a:extLst>
              <a:ext uri="{FF2B5EF4-FFF2-40B4-BE49-F238E27FC236}">
                <a16:creationId xmlns:a16="http://schemas.microsoft.com/office/drawing/2014/main" id="{C99D0BE3-A7E5-480E-ABB1-B197ED21A8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529584" y="3636549"/>
            <a:ext cx="3149766" cy="3468523"/>
          </a:xfrm>
          <a:prstGeom prst="rect">
            <a:avLst/>
          </a:prstGeom>
        </p:spPr>
      </p:pic>
      <p:sp>
        <p:nvSpPr>
          <p:cNvPr id="16" name="Strzałka: w górę 15">
            <a:extLst>
              <a:ext uri="{FF2B5EF4-FFF2-40B4-BE49-F238E27FC236}">
                <a16:creationId xmlns:a16="http://schemas.microsoft.com/office/drawing/2014/main" id="{5F69BD31-40A9-40F0-9C63-6DAF3146DD66}"/>
              </a:ext>
            </a:extLst>
          </p:cNvPr>
          <p:cNvSpPr/>
          <p:nvPr/>
        </p:nvSpPr>
        <p:spPr>
          <a:xfrm>
            <a:off x="287531" y="592667"/>
            <a:ext cx="203199" cy="4778144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E77C8616-A371-4AF8-B1D9-F327478A436A}"/>
              </a:ext>
            </a:extLst>
          </p:cNvPr>
          <p:cNvSpPr/>
          <p:nvPr/>
        </p:nvSpPr>
        <p:spPr>
          <a:xfrm>
            <a:off x="168829" y="5825067"/>
            <a:ext cx="440602" cy="6451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7CDDA410-7AFE-428B-9ED5-1A5EB012ABE6}"/>
              </a:ext>
            </a:extLst>
          </p:cNvPr>
          <p:cNvSpPr/>
          <p:nvPr/>
        </p:nvSpPr>
        <p:spPr>
          <a:xfrm>
            <a:off x="1083735" y="4381335"/>
            <a:ext cx="575733" cy="5306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002633CA-57E0-4389-AD0A-93EFA043E17F}"/>
              </a:ext>
            </a:extLst>
          </p:cNvPr>
          <p:cNvSpPr/>
          <p:nvPr/>
        </p:nvSpPr>
        <p:spPr>
          <a:xfrm>
            <a:off x="4368634" y="4381335"/>
            <a:ext cx="575733" cy="5306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474C99A4-38D9-42F8-9F3D-622B5F1D8C30}"/>
              </a:ext>
            </a:extLst>
          </p:cNvPr>
          <p:cNvSpPr/>
          <p:nvPr/>
        </p:nvSpPr>
        <p:spPr>
          <a:xfrm>
            <a:off x="7128933" y="4381335"/>
            <a:ext cx="575733" cy="5306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B0BCFE72-5B98-46F9-ADA6-C52D1BDAD94F}"/>
              </a:ext>
            </a:extLst>
          </p:cNvPr>
          <p:cNvSpPr/>
          <p:nvPr/>
        </p:nvSpPr>
        <p:spPr>
          <a:xfrm>
            <a:off x="9973732" y="4381335"/>
            <a:ext cx="575733" cy="5306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5DE7B35-E448-4292-A021-9021C3C9F99A}"/>
              </a:ext>
            </a:extLst>
          </p:cNvPr>
          <p:cNvSpPr txBox="1"/>
          <p:nvPr/>
        </p:nvSpPr>
        <p:spPr>
          <a:xfrm>
            <a:off x="823480" y="5012908"/>
            <a:ext cx="104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aSW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-HB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A1D1DF92-4711-4858-B27E-D66B3FE2B02D}"/>
              </a:ext>
            </a:extLst>
          </p:cNvPr>
          <p:cNvSpPr txBox="1"/>
          <p:nvPr/>
        </p:nvSpPr>
        <p:spPr>
          <a:xfrm>
            <a:off x="3956858" y="5073764"/>
            <a:ext cx="122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aDW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-MB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66B5792A-07FC-4C18-8612-AFB1C5123A5F}"/>
              </a:ext>
            </a:extLst>
          </p:cNvPr>
          <p:cNvSpPr txBox="1"/>
          <p:nvPr/>
        </p:nvSpPr>
        <p:spPr>
          <a:xfrm>
            <a:off x="7128933" y="5085181"/>
            <a:ext cx="104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sDW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-LB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D55FE6C8-8259-43FE-8D7E-5C31B36D69E1}"/>
              </a:ext>
            </a:extLst>
          </p:cNvPr>
          <p:cNvSpPr txBox="1"/>
          <p:nvPr/>
        </p:nvSpPr>
        <p:spPr>
          <a:xfrm>
            <a:off x="9753765" y="5109444"/>
            <a:ext cx="104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sSW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-NB</a:t>
            </a:r>
          </a:p>
        </p:txBody>
      </p:sp>
    </p:spTree>
    <p:extLst>
      <p:ext uri="{BB962C8B-B14F-4D97-AF65-F5344CB8AC3E}">
        <p14:creationId xmlns:p14="http://schemas.microsoft.com/office/powerpoint/2010/main" val="106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8E5525C-1C34-49A9-B245-72E015C237DA}"/>
              </a:ext>
            </a:extLst>
          </p:cNvPr>
          <p:cNvSpPr txBox="1"/>
          <p:nvPr/>
        </p:nvSpPr>
        <p:spPr>
          <a:xfrm>
            <a:off x="2353733" y="474133"/>
            <a:ext cx="7484533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2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Tautomeric</a:t>
            </a:r>
            <a:r>
              <a:rPr lang="pl-PL" sz="3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equilibrium</a:t>
            </a:r>
            <a:endParaRPr lang="pl-PL" sz="320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AC34F31A-BFEB-4BC2-AD88-70A1DD0B4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21" y="1927779"/>
            <a:ext cx="11436467" cy="1363133"/>
          </a:xfrm>
          <a:prstGeom prst="rect">
            <a:avLst/>
          </a:prstGeom>
        </p:spPr>
      </p:pic>
      <p:pic>
        <p:nvPicPr>
          <p:cNvPr id="7" name="Grafika 6" descr="Lupa">
            <a:extLst>
              <a:ext uri="{FF2B5EF4-FFF2-40B4-BE49-F238E27FC236}">
                <a16:creationId xmlns:a16="http://schemas.microsoft.com/office/drawing/2014/main" id="{CE44AF13-3D88-4FC1-8091-6B2A92494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38747" y="2846360"/>
            <a:ext cx="4246032" cy="4246032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id="{A0F66FBF-16F7-40E2-919F-CAB904102916}"/>
              </a:ext>
            </a:extLst>
          </p:cNvPr>
          <p:cNvSpPr/>
          <p:nvPr/>
        </p:nvSpPr>
        <p:spPr>
          <a:xfrm>
            <a:off x="8548857" y="1511823"/>
            <a:ext cx="711200" cy="728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99C58890-297A-4170-B9F6-F45B2D36B046}"/>
              </a:ext>
            </a:extLst>
          </p:cNvPr>
          <p:cNvSpPr/>
          <p:nvPr/>
        </p:nvSpPr>
        <p:spPr>
          <a:xfrm>
            <a:off x="9535407" y="1501759"/>
            <a:ext cx="711200" cy="728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Znak plus 9">
            <a:extLst>
              <a:ext uri="{FF2B5EF4-FFF2-40B4-BE49-F238E27FC236}">
                <a16:creationId xmlns:a16="http://schemas.microsoft.com/office/drawing/2014/main" id="{F98E4832-1033-4081-AAD9-E32E1095AE7A}"/>
              </a:ext>
            </a:extLst>
          </p:cNvPr>
          <p:cNvSpPr/>
          <p:nvPr/>
        </p:nvSpPr>
        <p:spPr>
          <a:xfrm>
            <a:off x="9493073" y="1501759"/>
            <a:ext cx="795867" cy="778933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Znak minus 10">
            <a:extLst>
              <a:ext uri="{FF2B5EF4-FFF2-40B4-BE49-F238E27FC236}">
                <a16:creationId xmlns:a16="http://schemas.microsoft.com/office/drawing/2014/main" id="{39965AFD-0ACF-40CE-A6B9-447D6A4A2448}"/>
              </a:ext>
            </a:extLst>
          </p:cNvPr>
          <p:cNvSpPr/>
          <p:nvPr/>
        </p:nvSpPr>
        <p:spPr>
          <a:xfrm>
            <a:off x="8534399" y="1613423"/>
            <a:ext cx="762000" cy="62653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331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C8664059-618A-4ED7-9FDA-DEE32CF33F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b="8585"/>
          <a:stretch/>
        </p:blipFill>
        <p:spPr>
          <a:xfrm>
            <a:off x="7512148" y="2386102"/>
            <a:ext cx="4679852" cy="318135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F83DA01-60B3-47F1-B80C-5DD7ED2DA72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116278" y="156210"/>
            <a:ext cx="4682875" cy="327279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4CFC3E3-B7E0-4FE9-AE6E-1CAC1E64A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054752"/>
              </p:ext>
            </p:extLst>
          </p:nvPr>
        </p:nvGraphicFramePr>
        <p:xfrm>
          <a:off x="1202266" y="404283"/>
          <a:ext cx="9787467" cy="6049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4807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E73D0A6-AD78-481A-9540-4819FF8504F5}"/>
              </a:ext>
            </a:extLst>
          </p:cNvPr>
          <p:cNvSpPr txBox="1"/>
          <p:nvPr/>
        </p:nvSpPr>
        <p:spPr>
          <a:xfrm>
            <a:off x="5713566" y="158470"/>
            <a:ext cx="764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814C3D0-A422-4AEE-B4EE-9A663DFE9059}"/>
              </a:ext>
            </a:extLst>
          </p:cNvPr>
          <p:cNvSpPr txBox="1"/>
          <p:nvPr/>
        </p:nvSpPr>
        <p:spPr>
          <a:xfrm>
            <a:off x="9850249" y="158470"/>
            <a:ext cx="1185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IINS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CBB3EE7-9FA0-4022-94F5-174DEBC42020}"/>
              </a:ext>
            </a:extLst>
          </p:cNvPr>
          <p:cNvSpPr txBox="1"/>
          <p:nvPr/>
        </p:nvSpPr>
        <p:spPr>
          <a:xfrm>
            <a:off x="791698" y="158470"/>
            <a:ext cx="2150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n w="0">
                  <a:solidFill>
                    <a:schemeClr val="bg2">
                      <a:lumMod val="2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RAMAN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97B4B83-089A-4430-9BF2-305666B95210}"/>
              </a:ext>
            </a:extLst>
          </p:cNvPr>
          <p:cNvSpPr txBox="1"/>
          <p:nvPr/>
        </p:nvSpPr>
        <p:spPr>
          <a:xfrm>
            <a:off x="0" y="1176125"/>
            <a:ext cx="389675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2">
                  <a:lumMod val="90000"/>
                </a:schemeClr>
              </a:buClr>
              <a:buFont typeface="Wingdings" panose="05000000000000000000" pitchFamily="2" charset="2"/>
              <a:buChar char="§"/>
            </a:pP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IR)</a:t>
            </a:r>
          </a:p>
          <a:p>
            <a:pPr marL="457200" indent="-457200">
              <a:buClr>
                <a:schemeClr val="bg2">
                  <a:lumMod val="90000"/>
                </a:schemeClr>
              </a:buClr>
              <a:buFont typeface="Wingdings" panose="05000000000000000000" pitchFamily="2" charset="2"/>
              <a:buChar char="§"/>
            </a:pP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reasearching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levels of the molecule by observing the frequencies present in the radiation scattered by the molecule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bg2">
                  <a:lumMod val="9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vibrations of molecules are active in the Raman spectrum if they are accompanied by a change in the polarization of the molecule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bg2">
                  <a:lumMod val="90000"/>
                </a:schemeClr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solid,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gaseous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B1278D5-C04C-4405-B5B5-9586EBBC9C14}"/>
              </a:ext>
            </a:extLst>
          </p:cNvPr>
          <p:cNvSpPr txBox="1"/>
          <p:nvPr/>
        </p:nvSpPr>
        <p:spPr>
          <a:xfrm>
            <a:off x="4205522" y="1176125"/>
            <a:ext cx="378095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re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gister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spectra in all states of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matter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wide range of temperatures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oscillations determine the formation of different absorption bands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bands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parallel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vibrations that cause changes in the dipole moment of the molecules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intensity for the low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models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solid,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gaseous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AC53EB3-25E1-451F-942C-79B7D1CF19A7}"/>
              </a:ext>
            </a:extLst>
          </p:cNvPr>
          <p:cNvSpPr txBox="1"/>
          <p:nvPr/>
        </p:nvSpPr>
        <p:spPr>
          <a:xfrm>
            <a:off x="8411047" y="1176125"/>
            <a:ext cx="378095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4D08AA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connected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symmetry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molecule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4D08AA"/>
              </a:buClr>
              <a:buFont typeface="Wingdings" panose="05000000000000000000" pitchFamily="2" charset="2"/>
              <a:buChar char="§"/>
            </a:pP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probability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e.t.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depends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cross-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on the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amplitude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vibration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particular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atom</a:t>
            </a:r>
          </a:p>
          <a:p>
            <a:pPr marL="457200" indent="-457200">
              <a:buClr>
                <a:srgbClr val="4D08AA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exeed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2-3%</a:t>
            </a:r>
          </a:p>
          <a:p>
            <a:pPr marL="457200" indent="-457200">
              <a:buClr>
                <a:srgbClr val="4D08AA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4D08AA"/>
              </a:buClr>
              <a:buFont typeface="Wingdings" panose="05000000000000000000" pitchFamily="2" charset="2"/>
              <a:buChar char="§"/>
            </a:pP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useful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molecular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vibrations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modes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09186298-8592-42ED-B1B2-D4EA23914B2E}"/>
              </a:ext>
            </a:extLst>
          </p:cNvPr>
          <p:cNvCxnSpPr/>
          <p:nvPr/>
        </p:nvCxnSpPr>
        <p:spPr>
          <a:xfrm>
            <a:off x="3896751" y="334849"/>
            <a:ext cx="0" cy="61883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D26E1613-3CBC-4E85-8E88-3AE37A3F945D}"/>
              </a:ext>
            </a:extLst>
          </p:cNvPr>
          <p:cNvCxnSpPr/>
          <p:nvPr/>
        </p:nvCxnSpPr>
        <p:spPr>
          <a:xfrm>
            <a:off x="8169552" y="334849"/>
            <a:ext cx="0" cy="61883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27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4018</TotalTime>
  <Words>692</Words>
  <Application>Microsoft Office PowerPoint</Application>
  <PresentationFormat>Широкоэкранный</PresentationFormat>
  <Paragraphs>132</Paragraphs>
  <Slides>24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  <vt:variant>
        <vt:lpstr>Произвольные показы</vt:lpstr>
      </vt:variant>
      <vt:variant>
        <vt:i4>1</vt:i4>
      </vt:variant>
    </vt:vector>
  </HeadingPairs>
  <TitlesOfParts>
    <vt:vector size="32" baseType="lpstr">
      <vt:lpstr>Arial</vt:lpstr>
      <vt:lpstr>Calibri</vt:lpstr>
      <vt:lpstr>Calibri Light</vt:lpstr>
      <vt:lpstr>DengXian</vt:lpstr>
      <vt:lpstr>Times New Roman</vt:lpstr>
      <vt:lpstr>Wingdings</vt:lpstr>
      <vt:lpstr>Motyw pakietu Office</vt:lpstr>
      <vt:lpstr>Conformational testing of nitrophthalic acids using quantum chemistry and experimental methods</vt:lpstr>
      <vt:lpstr>Презентация PowerPoint</vt:lpstr>
      <vt:lpstr>Презентация PowerPoint</vt:lpstr>
      <vt:lpstr>HYDROGEN BOND</vt:lpstr>
      <vt:lpstr>X – H ---- A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Pokaz niestandardowy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state of matter on spectroscopic properties in aryl Schiff bases</dc:title>
  <dc:creator>Kinga Jozwiak</dc:creator>
  <cp:lastModifiedBy>UC</cp:lastModifiedBy>
  <cp:revision>53</cp:revision>
  <dcterms:created xsi:type="dcterms:W3CDTF">2019-07-19T11:08:32Z</dcterms:created>
  <dcterms:modified xsi:type="dcterms:W3CDTF">2019-07-25T11:04:05Z</dcterms:modified>
</cp:coreProperties>
</file>